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55"/>
  </p:notesMasterIdLst>
  <p:sldIdLst>
    <p:sldId id="256" r:id="rId3"/>
    <p:sldId id="257" r:id="rId4"/>
    <p:sldId id="258" r:id="rId5"/>
    <p:sldId id="259" r:id="rId6"/>
    <p:sldId id="282" r:id="rId7"/>
    <p:sldId id="283" r:id="rId8"/>
    <p:sldId id="260" r:id="rId9"/>
    <p:sldId id="284" r:id="rId10"/>
    <p:sldId id="266" r:id="rId11"/>
    <p:sldId id="267" r:id="rId12"/>
    <p:sldId id="287" r:id="rId13"/>
    <p:sldId id="288" r:id="rId14"/>
    <p:sldId id="289"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95" r:id="rId28"/>
    <p:sldId id="291" r:id="rId29"/>
    <p:sldId id="263" r:id="rId30"/>
    <p:sldId id="264" r:id="rId31"/>
    <p:sldId id="294" r:id="rId32"/>
    <p:sldId id="280" r:id="rId33"/>
    <p:sldId id="281" r:id="rId34"/>
    <p:sldId id="296" r:id="rId35"/>
    <p:sldId id="297" r:id="rId36"/>
    <p:sldId id="298" r:id="rId37"/>
    <p:sldId id="299" r:id="rId38"/>
    <p:sldId id="300" r:id="rId39"/>
    <p:sldId id="261" r:id="rId40"/>
    <p:sldId id="262" r:id="rId41"/>
    <p:sldId id="301" r:id="rId42"/>
    <p:sldId id="302" r:id="rId43"/>
    <p:sldId id="265" r:id="rId44"/>
    <p:sldId id="303" r:id="rId45"/>
    <p:sldId id="304" r:id="rId46"/>
    <p:sldId id="305" r:id="rId47"/>
    <p:sldId id="306" r:id="rId48"/>
    <p:sldId id="307" r:id="rId49"/>
    <p:sldId id="308" r:id="rId50"/>
    <p:sldId id="309" r:id="rId51"/>
    <p:sldId id="310" r:id="rId52"/>
    <p:sldId id="311" r:id="rId53"/>
    <p:sldId id="312" r:id="rId54"/>
  </p:sldIdLst>
  <p:sldSz cx="9144000" cy="5143500" type="screen16x9"/>
  <p:notesSz cx="6858000" cy="9144000"/>
  <p:embeddedFontLst>
    <p:embeddedFont>
      <p:font typeface="Barlow" panose="00000500000000000000" pitchFamily="2" charset="0"/>
      <p:regular r:id="rId56"/>
      <p:bold r:id="rId57"/>
      <p:italic r:id="rId58"/>
      <p:boldItalic r:id="rId59"/>
    </p:embeddedFont>
    <p:embeddedFont>
      <p:font typeface="Barlow Light" panose="00000400000000000000" pitchFamily="2" charset="0"/>
      <p:regular r:id="rId60"/>
      <p:bold r:id="rId61"/>
      <p:italic r:id="rId62"/>
      <p:boldItalic r:id="rId63"/>
    </p:embeddedFont>
    <p:embeddedFont>
      <p:font typeface="Proxima Nova" panose="020B0604020202020204" charset="0"/>
      <p:regular r:id="rId64"/>
      <p:bold r:id="rId65"/>
      <p:italic r:id="rId66"/>
      <p:boldItalic r:id="rId67"/>
    </p:embeddedFont>
    <p:embeddedFont>
      <p:font typeface="Proxima Nova Semibold" panose="020B0604020202020204" charset="0"/>
      <p:regular r:id="rId68"/>
      <p:bold r:id="rId69"/>
      <p:italic r:id="rId70"/>
      <p:boldItalic r:id="rId71"/>
    </p:embeddedFont>
    <p:embeddedFont>
      <p:font typeface="Raleway" pitchFamily="2" charset="0"/>
      <p:regular r:id="rId72"/>
      <p:bold r:id="rId73"/>
      <p:italic r:id="rId74"/>
      <p:boldItalic r:id="rId75"/>
    </p:embeddedFont>
    <p:embeddedFont>
      <p:font typeface="Raleway Medium" pitchFamily="2" charset="0"/>
      <p:regular r:id="rId76"/>
      <p:bold r:id="rId77"/>
      <p:italic r:id="rId78"/>
      <p:boldItalic r:id="rId79"/>
    </p:embeddedFont>
    <p:embeddedFont>
      <p:font typeface="Raleway SemiBold"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CC70AD-D82F-43B1-839D-7DC93C947E90}">
  <a:tblStyle styleId="{C4CC70AD-D82F-43B1-839D-7DC93C947E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21" autoAdjust="0"/>
    <p:restoredTop sz="96814" autoAdjust="0"/>
  </p:normalViewPr>
  <p:slideViewPr>
    <p:cSldViewPr snapToGrid="0">
      <p:cViewPr varScale="1">
        <p:scale>
          <a:sx n="169" d="100"/>
          <a:sy n="169" d="100"/>
        </p:scale>
        <p:origin x="120" y="18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tableStyles" Target="tableStyles.xml"/><Relationship Id="rId61" Type="http://schemas.openxmlformats.org/officeDocument/2006/relationships/font" Target="fonts/font6.fntdata"/><Relationship Id="rId8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tandards.ieee.org/products-services/regauth/oui/index.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2334611b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72334611b5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Ev internetiniz için geniş bant internet bağlantısı kullanıyorsanız, internet servis sağlayıcınızdan geniş bant yönlendiricinize kadar olan sinyaller geniş bant sinyalleridir. Ancak, Ethernet Yerel Alan Ağınız (LAN) içinde kullanılan sinyaller temel bant sinyalleridir.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 </a:t>
            </a:r>
            <a:r>
              <a:rPr lang="tr-TR" sz="1450" dirty="0" err="1">
                <a:solidFill>
                  <a:srgbClr val="373A3C"/>
                </a:solidFill>
                <a:highlight>
                  <a:schemeClr val="lt1"/>
                </a:highlight>
              </a:rPr>
              <a:t>broadband</a:t>
            </a:r>
            <a:r>
              <a:rPr lang="tr-TR" sz="1450" dirty="0">
                <a:solidFill>
                  <a:srgbClr val="373A3C"/>
                </a:solidFill>
                <a:highlight>
                  <a:schemeClr val="lt1"/>
                </a:highlight>
              </a:rPr>
              <a:t> internet </a:t>
            </a:r>
            <a:r>
              <a:rPr lang="tr-TR" sz="1450" dirty="0" err="1">
                <a:solidFill>
                  <a:srgbClr val="373A3C"/>
                </a:solidFill>
                <a:highlight>
                  <a:schemeClr val="lt1"/>
                </a:highlight>
              </a:rPr>
              <a:t>connection</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home</a:t>
            </a:r>
            <a:r>
              <a:rPr lang="tr-TR" sz="1450" dirty="0">
                <a:solidFill>
                  <a:srgbClr val="373A3C"/>
                </a:solidFill>
                <a:highlight>
                  <a:schemeClr val="lt1"/>
                </a:highlight>
              </a:rPr>
              <a:t> internet,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internet service </a:t>
            </a:r>
            <a:r>
              <a:rPr lang="tr-TR" sz="1450" dirty="0" err="1">
                <a:solidFill>
                  <a:srgbClr val="373A3C"/>
                </a:solidFill>
                <a:highlight>
                  <a:schemeClr val="lt1"/>
                </a:highlight>
              </a:rPr>
              <a:t>provider</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router</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But,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used</a:t>
            </a:r>
            <a:r>
              <a:rPr lang="tr-TR" sz="1450" dirty="0">
                <a:solidFill>
                  <a:srgbClr val="373A3C"/>
                </a:solidFill>
                <a:highlight>
                  <a:schemeClr val="lt1"/>
                </a:highlight>
              </a:rPr>
              <a:t> inside </a:t>
            </a:r>
            <a:r>
              <a:rPr lang="tr-TR" sz="1450" dirty="0" err="1">
                <a:solidFill>
                  <a:srgbClr val="373A3C"/>
                </a:solidFill>
                <a:highlight>
                  <a:schemeClr val="lt1"/>
                </a:highlight>
              </a:rPr>
              <a:t>your</a:t>
            </a:r>
            <a:r>
              <a:rPr lang="tr-TR" sz="1450" dirty="0">
                <a:solidFill>
                  <a:srgbClr val="373A3C"/>
                </a:solidFill>
                <a:highlight>
                  <a:schemeClr val="lt1"/>
                </a:highlight>
              </a:rPr>
              <a:t> Ethernet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(LAN)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6b419774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106b41977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5a65d3a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85a65d3a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6b4197746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106b4197746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spcBef>
                <a:spcPts val="0"/>
              </a:spcBef>
              <a:spcAft>
                <a:spcPts val="0"/>
              </a:spcAft>
              <a:buClr>
                <a:srgbClr val="373A3C"/>
              </a:buClr>
              <a:buSzPts val="1450"/>
              <a:buChar char="●"/>
            </a:pPr>
            <a:r>
              <a:rPr lang="tr-TR" sz="1450">
                <a:solidFill>
                  <a:srgbClr val="373A3C"/>
                </a:solidFill>
                <a:highlight>
                  <a:schemeClr val="lt1"/>
                </a:highlight>
              </a:rPr>
              <a:t>Ethernet at the Data Link layer is responsible for Ethernet addressing, commonly referred to as hardware addressing or MAC addressing. Ethernet is also responsible for framing packets received from the Network layer and preparing them for transmission on the local network through the Ethernet contention media-access method known as CSMA/CD.</a:t>
            </a:r>
            <a:endParaRPr sz="1450">
              <a:solidFill>
                <a:srgbClr val="373A3C"/>
              </a:solidFill>
              <a:highlight>
                <a:schemeClr val="lt1"/>
              </a:highlight>
            </a:endParaRPr>
          </a:p>
          <a:p>
            <a:pPr marL="0" lvl="0" indent="0" algn="l" rtl="0">
              <a:spcBef>
                <a:spcPts val="0"/>
              </a:spcBef>
              <a:spcAft>
                <a:spcPts val="0"/>
              </a:spcAft>
              <a:buClr>
                <a:schemeClr val="dk1"/>
              </a:buClr>
              <a:buSzPts val="1400"/>
              <a:buFont typeface="Arial"/>
              <a:buNone/>
            </a:pPr>
            <a:endParaRPr sz="145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a:solidFill>
                  <a:srgbClr val="373A3C"/>
                </a:solidFill>
                <a:highlight>
                  <a:schemeClr val="lt1"/>
                </a:highlight>
              </a:rPr>
              <a:t>Ethernet MAC addresses are made up of hexadecimal addresses.</a:t>
            </a:r>
            <a:endParaRPr sz="1450">
              <a:solidFill>
                <a:srgbClr val="373A3C"/>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5a65d3a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85a65d3a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5a65d3a3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85a65d3a3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Veri Bağlantısı katmanındaki Ethernet, genellikle donanım adresleme veya MAC adresleme olarak adlandırılan Ethernet adreslemesinden sorumludur.</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Ethernet ayrıca Ağ katmanından alınan paketleri çerçevelemekten ve bunları CSMA/CD olarak bilinen Ethernet çekişmeli medya erişim yöntemi aracılığıyla yerel ağda iletilmek üzere hazırlamaktan sorumludur. Ethernet MAC adresleri onaltılık adreslerden oluşur.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rgbClr val="FFFFFF"/>
                </a:highlight>
              </a:rPr>
              <a:t>Ethernet at </a:t>
            </a:r>
            <a:r>
              <a:rPr lang="tr-TR" sz="1450" dirty="0" err="1">
                <a:solidFill>
                  <a:srgbClr val="373A3C"/>
                </a:solidFill>
                <a:highlight>
                  <a:srgbClr val="FFFFFF"/>
                </a:highlight>
              </a:rPr>
              <a:t>the</a:t>
            </a:r>
            <a:r>
              <a:rPr lang="tr-TR" sz="1450" dirty="0">
                <a:solidFill>
                  <a:srgbClr val="373A3C"/>
                </a:solidFill>
                <a:highlight>
                  <a:srgbClr val="FFFFFF"/>
                </a:highlight>
              </a:rPr>
              <a:t> Data Link </a:t>
            </a:r>
            <a:r>
              <a:rPr lang="tr-TR" sz="1450" dirty="0" err="1">
                <a:solidFill>
                  <a:srgbClr val="373A3C"/>
                </a:solidFill>
                <a:highlight>
                  <a:srgbClr val="FFFFFF"/>
                </a:highlight>
              </a:rPr>
              <a:t>layer</a:t>
            </a:r>
            <a:r>
              <a:rPr lang="tr-TR" sz="1450" dirty="0">
                <a:solidFill>
                  <a:srgbClr val="373A3C"/>
                </a:solidFill>
                <a:highlight>
                  <a:srgbClr val="FFFFFF"/>
                </a:highlight>
              </a:rPr>
              <a:t> is </a:t>
            </a:r>
            <a:r>
              <a:rPr lang="tr-TR" sz="1450" dirty="0" err="1">
                <a:solidFill>
                  <a:srgbClr val="373A3C"/>
                </a:solidFill>
                <a:highlight>
                  <a:srgbClr val="FFFFFF"/>
                </a:highlight>
              </a:rPr>
              <a:t>responsible</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Ethernet </a:t>
            </a:r>
            <a:r>
              <a:rPr lang="tr-TR" sz="1450" dirty="0" err="1">
                <a:solidFill>
                  <a:srgbClr val="373A3C"/>
                </a:solidFill>
                <a:highlight>
                  <a:srgbClr val="FFFFFF"/>
                </a:highlight>
              </a:rPr>
              <a:t>addressing</a:t>
            </a:r>
            <a:r>
              <a:rPr lang="tr-TR" sz="1450" dirty="0">
                <a:solidFill>
                  <a:srgbClr val="373A3C"/>
                </a:solidFill>
                <a:highlight>
                  <a:srgbClr val="FFFFFF"/>
                </a:highlight>
              </a:rPr>
              <a:t>, </a:t>
            </a:r>
            <a:r>
              <a:rPr lang="tr-TR" sz="1450" dirty="0" err="1">
                <a:solidFill>
                  <a:srgbClr val="373A3C"/>
                </a:solidFill>
                <a:highlight>
                  <a:srgbClr val="FFFFFF"/>
                </a:highlight>
              </a:rPr>
              <a:t>commonly</a:t>
            </a:r>
            <a:r>
              <a:rPr lang="tr-TR" sz="1450" dirty="0">
                <a:solidFill>
                  <a:srgbClr val="373A3C"/>
                </a:solidFill>
                <a:highlight>
                  <a:srgbClr val="FFFFFF"/>
                </a:highlight>
              </a:rPr>
              <a:t> </a:t>
            </a:r>
            <a:r>
              <a:rPr lang="tr-TR" sz="1450" dirty="0" err="1">
                <a:solidFill>
                  <a:srgbClr val="373A3C"/>
                </a:solidFill>
                <a:highlight>
                  <a:srgbClr val="FFFFFF"/>
                </a:highlight>
              </a:rPr>
              <a:t>referred</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as hardware </a:t>
            </a:r>
            <a:r>
              <a:rPr lang="tr-TR" sz="1450" dirty="0" err="1">
                <a:solidFill>
                  <a:srgbClr val="373A3C"/>
                </a:solidFill>
                <a:highlight>
                  <a:srgbClr val="FFFFFF"/>
                </a:highlight>
              </a:rPr>
              <a:t>addressing</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MAC </a:t>
            </a:r>
            <a:r>
              <a:rPr lang="tr-TR" sz="1450" dirty="0" err="1">
                <a:solidFill>
                  <a:srgbClr val="373A3C"/>
                </a:solidFill>
                <a:highlight>
                  <a:srgbClr val="FFFFFF"/>
                </a:highlight>
              </a:rPr>
              <a:t>addressing</a:t>
            </a:r>
            <a:r>
              <a:rPr lang="tr-TR" sz="1450" dirty="0">
                <a:solidFill>
                  <a:srgbClr val="373A3C"/>
                </a:solidFill>
                <a:highlight>
                  <a:srgbClr val="FFFFFF"/>
                </a:highlight>
              </a:rPr>
              <a:t>. Ethernet is </a:t>
            </a:r>
            <a:r>
              <a:rPr lang="tr-TR" sz="1450" dirty="0" err="1">
                <a:solidFill>
                  <a:srgbClr val="373A3C"/>
                </a:solidFill>
                <a:highlight>
                  <a:srgbClr val="FFFFFF"/>
                </a:highlight>
              </a:rPr>
              <a:t>also</a:t>
            </a:r>
            <a:r>
              <a:rPr lang="tr-TR" sz="1450" dirty="0">
                <a:solidFill>
                  <a:srgbClr val="373A3C"/>
                </a:solidFill>
                <a:highlight>
                  <a:srgbClr val="FFFFFF"/>
                </a:highlight>
              </a:rPr>
              <a:t> </a:t>
            </a:r>
            <a:r>
              <a:rPr lang="tr-TR" sz="1450" dirty="0" err="1">
                <a:solidFill>
                  <a:srgbClr val="373A3C"/>
                </a:solidFill>
                <a:highlight>
                  <a:srgbClr val="FFFFFF"/>
                </a:highlight>
              </a:rPr>
              <a:t>responsible</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framing</a:t>
            </a:r>
            <a:r>
              <a:rPr lang="tr-TR" sz="1450" dirty="0">
                <a:solidFill>
                  <a:srgbClr val="373A3C"/>
                </a:solidFill>
                <a:highlight>
                  <a:srgbClr val="FFFFFF"/>
                </a:highlight>
              </a:rPr>
              <a:t> </a:t>
            </a:r>
            <a:r>
              <a:rPr lang="tr-TR" sz="1450" dirty="0" err="1">
                <a:solidFill>
                  <a:srgbClr val="373A3C"/>
                </a:solidFill>
                <a:highlight>
                  <a:srgbClr val="FFFFFF"/>
                </a:highlight>
              </a:rPr>
              <a:t>packets</a:t>
            </a:r>
            <a:r>
              <a:rPr lang="tr-TR" sz="1450" dirty="0">
                <a:solidFill>
                  <a:srgbClr val="373A3C"/>
                </a:solidFill>
                <a:highlight>
                  <a:srgbClr val="FFFFFF"/>
                </a:highlight>
              </a:rPr>
              <a:t> </a:t>
            </a:r>
            <a:r>
              <a:rPr lang="tr-TR" sz="1450" dirty="0" err="1">
                <a:solidFill>
                  <a:srgbClr val="373A3C"/>
                </a:solidFill>
                <a:highlight>
                  <a:srgbClr val="FFFFFF"/>
                </a:highlight>
              </a:rPr>
              <a:t>received</a:t>
            </a:r>
            <a:r>
              <a:rPr lang="tr-TR" sz="1450" dirty="0">
                <a:solidFill>
                  <a:srgbClr val="373A3C"/>
                </a:solidFill>
                <a:highlight>
                  <a:srgbClr val="FFFFFF"/>
                </a:highlight>
              </a:rPr>
              <a:t> </a:t>
            </a:r>
            <a:r>
              <a:rPr lang="tr-TR" sz="1450" dirty="0" err="1">
                <a:solidFill>
                  <a:srgbClr val="373A3C"/>
                </a:solidFill>
                <a:highlight>
                  <a:srgbClr val="FFFFFF"/>
                </a:highlight>
              </a:rPr>
              <a:t>from</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Network </a:t>
            </a:r>
            <a:r>
              <a:rPr lang="tr-TR" sz="1450" dirty="0" err="1">
                <a:solidFill>
                  <a:srgbClr val="373A3C"/>
                </a:solidFill>
                <a:highlight>
                  <a:srgbClr val="FFFFFF"/>
                </a:highlight>
              </a:rPr>
              <a:t>layer</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preparing</a:t>
            </a:r>
            <a:r>
              <a:rPr lang="tr-TR" sz="1450" dirty="0">
                <a:solidFill>
                  <a:srgbClr val="373A3C"/>
                </a:solidFill>
                <a:highlight>
                  <a:srgbClr val="FFFFFF"/>
                </a:highlight>
              </a:rPr>
              <a:t> </a:t>
            </a:r>
            <a:r>
              <a:rPr lang="tr-TR" sz="1450" dirty="0" err="1">
                <a:solidFill>
                  <a:srgbClr val="373A3C"/>
                </a:solidFill>
                <a:highlight>
                  <a:srgbClr val="FFFFFF"/>
                </a:highlight>
              </a:rPr>
              <a:t>them</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transmission</a:t>
            </a:r>
            <a:r>
              <a:rPr lang="tr-TR" sz="1450" dirty="0">
                <a:solidFill>
                  <a:srgbClr val="373A3C"/>
                </a:solidFill>
                <a:highlight>
                  <a:srgbClr val="FFFFFF"/>
                </a:highlight>
              </a:rPr>
              <a:t> on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local</a:t>
            </a:r>
            <a:r>
              <a:rPr lang="tr-TR" sz="1450" dirty="0">
                <a:solidFill>
                  <a:srgbClr val="373A3C"/>
                </a:solidFill>
                <a:highlight>
                  <a:srgbClr val="FFFFFF"/>
                </a:highlight>
              </a:rPr>
              <a:t> network </a:t>
            </a:r>
            <a:r>
              <a:rPr lang="tr-TR" sz="1450" dirty="0" err="1">
                <a:solidFill>
                  <a:srgbClr val="373A3C"/>
                </a:solidFill>
                <a:highlight>
                  <a:srgbClr val="FFFFFF"/>
                </a:highlight>
              </a:rPr>
              <a:t>through</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Ethernet </a:t>
            </a:r>
            <a:r>
              <a:rPr lang="tr-TR" sz="1450" dirty="0" err="1">
                <a:solidFill>
                  <a:srgbClr val="373A3C"/>
                </a:solidFill>
                <a:highlight>
                  <a:srgbClr val="FFFFFF"/>
                </a:highlight>
              </a:rPr>
              <a:t>contention</a:t>
            </a:r>
            <a:r>
              <a:rPr lang="tr-TR" sz="1450" dirty="0">
                <a:solidFill>
                  <a:srgbClr val="373A3C"/>
                </a:solidFill>
                <a:highlight>
                  <a:srgbClr val="FFFFFF"/>
                </a:highlight>
              </a:rPr>
              <a:t> </a:t>
            </a:r>
            <a:r>
              <a:rPr lang="tr-TR" sz="1450" dirty="0" err="1">
                <a:solidFill>
                  <a:srgbClr val="373A3C"/>
                </a:solidFill>
                <a:highlight>
                  <a:srgbClr val="FFFFFF"/>
                </a:highlight>
              </a:rPr>
              <a:t>media-access</a:t>
            </a:r>
            <a:r>
              <a:rPr lang="tr-TR" sz="1450" dirty="0">
                <a:solidFill>
                  <a:srgbClr val="373A3C"/>
                </a:solidFill>
                <a:highlight>
                  <a:srgbClr val="FFFFFF"/>
                </a:highlight>
              </a:rPr>
              <a:t> </a:t>
            </a:r>
            <a:r>
              <a:rPr lang="tr-TR" sz="1450" dirty="0" err="1">
                <a:solidFill>
                  <a:srgbClr val="373A3C"/>
                </a:solidFill>
                <a:highlight>
                  <a:srgbClr val="FFFFFF"/>
                </a:highlight>
              </a:rPr>
              <a:t>method</a:t>
            </a:r>
            <a:r>
              <a:rPr lang="tr-TR" sz="1450" dirty="0">
                <a:solidFill>
                  <a:srgbClr val="373A3C"/>
                </a:solidFill>
                <a:highlight>
                  <a:srgbClr val="FFFFFF"/>
                </a:highlight>
              </a:rPr>
              <a:t> </a:t>
            </a:r>
            <a:r>
              <a:rPr lang="tr-TR" sz="1450" dirty="0" err="1">
                <a:solidFill>
                  <a:srgbClr val="373A3C"/>
                </a:solidFill>
                <a:highlight>
                  <a:srgbClr val="FFFFFF"/>
                </a:highlight>
              </a:rPr>
              <a:t>known</a:t>
            </a:r>
            <a:r>
              <a:rPr lang="tr-TR" sz="1450" dirty="0">
                <a:solidFill>
                  <a:srgbClr val="373A3C"/>
                </a:solidFill>
                <a:highlight>
                  <a:srgbClr val="FFFFFF"/>
                </a:highlight>
              </a:rPr>
              <a:t> as CSMA/CD.</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rgbClr val="FFFFFF"/>
                </a:highlight>
              </a:rPr>
              <a:t>Ethernet MAC </a:t>
            </a:r>
            <a:r>
              <a:rPr lang="tr-TR" sz="1450" dirty="0" err="1">
                <a:solidFill>
                  <a:srgbClr val="373A3C"/>
                </a:solidFill>
                <a:highlight>
                  <a:srgbClr val="FFFFFF"/>
                </a:highlight>
              </a:rPr>
              <a:t>addresses</a:t>
            </a:r>
            <a:r>
              <a:rPr lang="tr-TR" sz="1450" dirty="0">
                <a:solidFill>
                  <a:srgbClr val="373A3C"/>
                </a:solidFill>
                <a:highlight>
                  <a:srgbClr val="FFFFFF"/>
                </a:highlight>
              </a:rPr>
              <a:t> </a:t>
            </a:r>
            <a:r>
              <a:rPr lang="tr-TR" sz="1450" dirty="0" err="1">
                <a:solidFill>
                  <a:srgbClr val="373A3C"/>
                </a:solidFill>
                <a:highlight>
                  <a:srgbClr val="FFFFFF"/>
                </a:highlight>
              </a:rPr>
              <a:t>are</a:t>
            </a:r>
            <a:r>
              <a:rPr lang="tr-TR" sz="1450" dirty="0">
                <a:solidFill>
                  <a:srgbClr val="373A3C"/>
                </a:solidFill>
                <a:highlight>
                  <a:srgbClr val="FFFFFF"/>
                </a:highlight>
              </a:rPr>
              <a:t> </a:t>
            </a:r>
            <a:r>
              <a:rPr lang="tr-TR" sz="1450" dirty="0" err="1">
                <a:solidFill>
                  <a:srgbClr val="373A3C"/>
                </a:solidFill>
                <a:highlight>
                  <a:srgbClr val="FFFFFF"/>
                </a:highlight>
              </a:rPr>
              <a:t>made</a:t>
            </a:r>
            <a:r>
              <a:rPr lang="tr-TR" sz="1450" dirty="0">
                <a:solidFill>
                  <a:srgbClr val="373A3C"/>
                </a:solidFill>
                <a:highlight>
                  <a:srgbClr val="FFFFFF"/>
                </a:highlight>
              </a:rPr>
              <a:t> </a:t>
            </a:r>
            <a:r>
              <a:rPr lang="tr-TR" sz="1450" dirty="0" err="1">
                <a:solidFill>
                  <a:srgbClr val="373A3C"/>
                </a:solidFill>
                <a:highlight>
                  <a:srgbClr val="FFFFFF"/>
                </a:highlight>
              </a:rPr>
              <a:t>up</a:t>
            </a:r>
            <a:r>
              <a:rPr lang="tr-TR" sz="1450" dirty="0">
                <a:solidFill>
                  <a:srgbClr val="373A3C"/>
                </a:solidFill>
                <a:highlight>
                  <a:srgbClr val="FFFFFF"/>
                </a:highlight>
              </a:rPr>
              <a:t> of </a:t>
            </a:r>
            <a:r>
              <a:rPr lang="tr-TR" sz="1450" dirty="0" err="1">
                <a:solidFill>
                  <a:srgbClr val="373A3C"/>
                </a:solidFill>
                <a:highlight>
                  <a:srgbClr val="FFFFFF"/>
                </a:highlight>
              </a:rPr>
              <a:t>hexadecimal</a:t>
            </a:r>
            <a:r>
              <a:rPr lang="tr-TR" sz="1450" dirty="0">
                <a:solidFill>
                  <a:srgbClr val="373A3C"/>
                </a:solidFill>
                <a:highlight>
                  <a:srgbClr val="FFFFFF"/>
                </a:highlight>
              </a:rPr>
              <a:t> </a:t>
            </a:r>
            <a:r>
              <a:rPr lang="tr-TR" sz="1450" dirty="0" err="1">
                <a:solidFill>
                  <a:srgbClr val="373A3C"/>
                </a:solidFill>
                <a:highlight>
                  <a:srgbClr val="FFFFFF"/>
                </a:highlight>
              </a:rPr>
              <a:t>addresses</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85a65d3a3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85a65d3a3c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İkili, onlu ve </a:t>
            </a:r>
            <a:r>
              <a:rPr lang="tr-TR" sz="1450" dirty="0" err="1">
                <a:solidFill>
                  <a:srgbClr val="373A3C"/>
                </a:solidFill>
                <a:highlight>
                  <a:srgbClr val="FFFFFF"/>
                </a:highlight>
              </a:rPr>
              <a:t>onaltılı</a:t>
            </a:r>
            <a:r>
              <a:rPr lang="tr-TR" sz="1450" dirty="0">
                <a:solidFill>
                  <a:srgbClr val="373A3C"/>
                </a:solidFill>
                <a:highlight>
                  <a:srgbClr val="FFFFFF"/>
                </a:highlight>
              </a:rPr>
              <a:t> sayılar arasındaki farkları ve bir biçimin diğerine nasıl dönüştürüleceğini anlamak, TCP/IP protokol yığını ve IP adreslemeyi daha fazla tartışmadan önce çok önemlidir.</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Öyleyse ikili numaralandırmaya başlayalım.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rgbClr val="FFFFFF"/>
                </a:highlight>
              </a:rPr>
              <a:t>Bir bitin ya 1 (bir) ya da 0 (sıfır) olduğunu zaten biliyorsunuz. Tipik olarak, 4 veya 8 biti birlikte sayarsınız, bunlara sırasıyla bir yarım bayt ve bir bayt denir.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rgbClr val="FFFFFF"/>
                </a:highlight>
              </a:rPr>
              <a:t>Understanding</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differences</a:t>
            </a:r>
            <a:r>
              <a:rPr lang="tr-TR" sz="1450" dirty="0">
                <a:solidFill>
                  <a:srgbClr val="373A3C"/>
                </a:solidFill>
                <a:highlight>
                  <a:srgbClr val="FFFFFF"/>
                </a:highlight>
              </a:rPr>
              <a:t> </a:t>
            </a:r>
            <a:r>
              <a:rPr lang="tr-TR" sz="1450" dirty="0" err="1">
                <a:solidFill>
                  <a:srgbClr val="373A3C"/>
                </a:solidFill>
                <a:highlight>
                  <a:srgbClr val="FFFFFF"/>
                </a:highlight>
              </a:rPr>
              <a:t>between</a:t>
            </a:r>
            <a:r>
              <a:rPr lang="tr-TR" sz="1450" dirty="0">
                <a:solidFill>
                  <a:srgbClr val="373A3C"/>
                </a:solidFill>
                <a:highlight>
                  <a:srgbClr val="FFFFFF"/>
                </a:highlight>
              </a:rPr>
              <a:t> </a:t>
            </a:r>
            <a:r>
              <a:rPr lang="tr-TR" sz="1450" dirty="0" err="1">
                <a:solidFill>
                  <a:srgbClr val="373A3C"/>
                </a:solidFill>
                <a:highlight>
                  <a:srgbClr val="FFFFFF"/>
                </a:highlight>
              </a:rPr>
              <a:t>binary</a:t>
            </a:r>
            <a:r>
              <a:rPr lang="tr-TR" sz="1450" dirty="0">
                <a:solidFill>
                  <a:srgbClr val="373A3C"/>
                </a:solidFill>
                <a:highlight>
                  <a:srgbClr val="FFFFFF"/>
                </a:highlight>
              </a:rPr>
              <a:t>, </a:t>
            </a:r>
            <a:r>
              <a:rPr lang="tr-TR" sz="1450" dirty="0" err="1">
                <a:solidFill>
                  <a:srgbClr val="373A3C"/>
                </a:solidFill>
                <a:highlight>
                  <a:srgbClr val="FFFFFF"/>
                </a:highlight>
              </a:rPr>
              <a:t>decimal</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hexadecimal</a:t>
            </a:r>
            <a:r>
              <a:rPr lang="tr-TR" sz="1450" dirty="0">
                <a:solidFill>
                  <a:srgbClr val="373A3C"/>
                </a:solidFill>
                <a:highlight>
                  <a:srgbClr val="FFFFFF"/>
                </a:highlight>
              </a:rPr>
              <a:t> </a:t>
            </a:r>
            <a:r>
              <a:rPr lang="tr-TR" sz="1450" dirty="0" err="1">
                <a:solidFill>
                  <a:srgbClr val="373A3C"/>
                </a:solidFill>
                <a:highlight>
                  <a:srgbClr val="FFFFFF"/>
                </a:highlight>
              </a:rPr>
              <a:t>numbers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how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convert</a:t>
            </a:r>
            <a:r>
              <a:rPr lang="tr-TR" sz="1450" dirty="0">
                <a:solidFill>
                  <a:srgbClr val="373A3C"/>
                </a:solidFill>
                <a:highlight>
                  <a:srgbClr val="FFFFFF"/>
                </a:highlight>
              </a:rPr>
              <a:t> </a:t>
            </a:r>
            <a:r>
              <a:rPr lang="tr-TR" sz="1450" dirty="0" err="1">
                <a:solidFill>
                  <a:srgbClr val="373A3C"/>
                </a:solidFill>
                <a:highlight>
                  <a:srgbClr val="FFFFFF"/>
                </a:highlight>
              </a:rPr>
              <a:t>one</a:t>
            </a:r>
            <a:r>
              <a:rPr lang="tr-TR" sz="1450" dirty="0">
                <a:solidFill>
                  <a:srgbClr val="373A3C"/>
                </a:solidFill>
                <a:highlight>
                  <a:srgbClr val="FFFFFF"/>
                </a:highlight>
              </a:rPr>
              <a:t> format </a:t>
            </a:r>
            <a:r>
              <a:rPr lang="tr-TR" sz="1450" dirty="0" err="1">
                <a:solidFill>
                  <a:srgbClr val="373A3C"/>
                </a:solidFill>
                <a:highlight>
                  <a:srgbClr val="FFFFFF"/>
                </a:highlight>
              </a:rPr>
              <a:t>into</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other</a:t>
            </a:r>
            <a:r>
              <a:rPr lang="tr-TR" sz="1450" dirty="0">
                <a:solidFill>
                  <a:srgbClr val="373A3C"/>
                </a:solidFill>
                <a:highlight>
                  <a:srgbClr val="FFFFFF"/>
                </a:highlight>
              </a:rPr>
              <a:t> is </a:t>
            </a:r>
            <a:r>
              <a:rPr lang="tr-TR" sz="1450" dirty="0" err="1">
                <a:solidFill>
                  <a:srgbClr val="373A3C"/>
                </a:solidFill>
                <a:highlight>
                  <a:srgbClr val="FFFFFF"/>
                </a:highlight>
              </a:rPr>
              <a:t>very</a:t>
            </a:r>
            <a:r>
              <a:rPr lang="tr-TR" sz="1450" dirty="0">
                <a:solidFill>
                  <a:srgbClr val="373A3C"/>
                </a:solidFill>
                <a:highlight>
                  <a:srgbClr val="FFFFFF"/>
                </a:highlight>
              </a:rPr>
              <a:t> </a:t>
            </a:r>
            <a:r>
              <a:rPr lang="tr-TR" sz="1450" dirty="0" err="1">
                <a:solidFill>
                  <a:srgbClr val="373A3C"/>
                </a:solidFill>
                <a:highlight>
                  <a:srgbClr val="FFFFFF"/>
                </a:highlight>
              </a:rPr>
              <a:t>important</a:t>
            </a:r>
            <a:r>
              <a:rPr lang="tr-TR" sz="1450" dirty="0">
                <a:solidFill>
                  <a:srgbClr val="373A3C"/>
                </a:solidFill>
                <a:highlight>
                  <a:srgbClr val="FFFFFF"/>
                </a:highlight>
              </a:rPr>
              <a:t> </a:t>
            </a:r>
            <a:r>
              <a:rPr lang="tr-TR" sz="1450" dirty="0" err="1">
                <a:solidFill>
                  <a:srgbClr val="373A3C"/>
                </a:solidFill>
                <a:highlight>
                  <a:srgbClr val="FFFFFF"/>
                </a:highlight>
              </a:rPr>
              <a:t>before</a:t>
            </a:r>
            <a:r>
              <a:rPr lang="tr-TR" sz="1450" dirty="0">
                <a:solidFill>
                  <a:srgbClr val="373A3C"/>
                </a:solidFill>
                <a:highlight>
                  <a:srgbClr val="FFFFFF"/>
                </a:highlight>
              </a:rPr>
              <a:t> </a:t>
            </a:r>
            <a:r>
              <a:rPr lang="tr-TR" sz="1450" dirty="0" err="1">
                <a:solidFill>
                  <a:srgbClr val="373A3C"/>
                </a:solidFill>
                <a:highlight>
                  <a:srgbClr val="FFFFFF"/>
                </a:highlight>
              </a:rPr>
              <a:t>discussing</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TCP/IP </a:t>
            </a:r>
            <a:r>
              <a:rPr lang="tr-TR" sz="1450" dirty="0" err="1">
                <a:solidFill>
                  <a:srgbClr val="373A3C"/>
                </a:solidFill>
                <a:highlight>
                  <a:srgbClr val="FFFFFF"/>
                </a:highlight>
              </a:rPr>
              <a:t>protocol</a:t>
            </a:r>
            <a:r>
              <a:rPr lang="tr-TR" sz="1450" dirty="0">
                <a:solidFill>
                  <a:srgbClr val="373A3C"/>
                </a:solidFill>
                <a:highlight>
                  <a:srgbClr val="FFFFFF"/>
                </a:highlight>
              </a:rPr>
              <a:t> </a:t>
            </a:r>
            <a:r>
              <a:rPr lang="tr-TR" sz="1450" dirty="0" err="1">
                <a:solidFill>
                  <a:srgbClr val="373A3C"/>
                </a:solidFill>
                <a:highlight>
                  <a:srgbClr val="FFFFFF"/>
                </a:highlight>
              </a:rPr>
              <a:t>stack</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IP </a:t>
            </a:r>
            <a:r>
              <a:rPr lang="tr-TR" sz="1450" dirty="0" err="1">
                <a:solidFill>
                  <a:srgbClr val="373A3C"/>
                </a:solidFill>
                <a:highlight>
                  <a:srgbClr val="FFFFFF"/>
                </a:highlight>
              </a:rPr>
              <a:t>addressing</a:t>
            </a:r>
            <a:r>
              <a:rPr lang="tr-TR" sz="1450" dirty="0">
                <a:solidFill>
                  <a:srgbClr val="373A3C"/>
                </a:solidFill>
                <a:highlight>
                  <a:srgbClr val="FFFFFF"/>
                </a:highlight>
              </a:rPr>
              <a:t> in </a:t>
            </a:r>
            <a:r>
              <a:rPr lang="tr-TR" sz="1450" dirty="0" err="1">
                <a:solidFill>
                  <a:srgbClr val="373A3C"/>
                </a:solidFill>
                <a:highlight>
                  <a:srgbClr val="FFFFFF"/>
                </a:highlight>
              </a:rPr>
              <a:t>further</a:t>
            </a:r>
            <a:r>
              <a:rPr lang="tr-TR" sz="1450" dirty="0">
                <a:solidFill>
                  <a:srgbClr val="373A3C"/>
                </a:solidFill>
                <a:highlight>
                  <a:srgbClr val="FFFFFF"/>
                </a:highlight>
              </a:rPr>
              <a:t>. </a:t>
            </a:r>
            <a:r>
              <a:rPr lang="tr-TR" sz="1450" dirty="0" err="1">
                <a:solidFill>
                  <a:srgbClr val="373A3C"/>
                </a:solidFill>
                <a:highlight>
                  <a:srgbClr val="FFFFFF"/>
                </a:highlight>
              </a:rPr>
              <a:t>So</a:t>
            </a:r>
            <a:r>
              <a:rPr lang="tr-TR" sz="1450" dirty="0">
                <a:solidFill>
                  <a:srgbClr val="373A3C"/>
                </a:solidFill>
                <a:highlight>
                  <a:srgbClr val="FFFFFF"/>
                </a:highlight>
              </a:rPr>
              <a:t> </a:t>
            </a:r>
            <a:r>
              <a:rPr lang="tr-TR" sz="1450" dirty="0" err="1">
                <a:solidFill>
                  <a:srgbClr val="373A3C"/>
                </a:solidFill>
                <a:highlight>
                  <a:srgbClr val="FFFFFF"/>
                </a:highlight>
              </a:rPr>
              <a:t>let’s</a:t>
            </a:r>
            <a:r>
              <a:rPr lang="tr-TR" sz="1450" dirty="0">
                <a:solidFill>
                  <a:srgbClr val="373A3C"/>
                </a:solidFill>
                <a:highlight>
                  <a:srgbClr val="FFFFFF"/>
                </a:highlight>
              </a:rPr>
              <a:t> </a:t>
            </a:r>
            <a:r>
              <a:rPr lang="tr-TR" sz="1450" dirty="0" err="1">
                <a:solidFill>
                  <a:srgbClr val="373A3C"/>
                </a:solidFill>
                <a:highlight>
                  <a:srgbClr val="FFFFFF"/>
                </a:highlight>
              </a:rPr>
              <a:t>get</a:t>
            </a:r>
            <a:r>
              <a:rPr lang="tr-TR" sz="1450" dirty="0">
                <a:solidFill>
                  <a:srgbClr val="373A3C"/>
                </a:solidFill>
                <a:highlight>
                  <a:srgbClr val="FFFFFF"/>
                </a:highlight>
              </a:rPr>
              <a:t> </a:t>
            </a:r>
            <a:r>
              <a:rPr lang="tr-TR" sz="1450" dirty="0" err="1">
                <a:solidFill>
                  <a:srgbClr val="373A3C"/>
                </a:solidFill>
                <a:highlight>
                  <a:srgbClr val="FFFFFF"/>
                </a:highlight>
              </a:rPr>
              <a:t>started</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binary</a:t>
            </a:r>
            <a:r>
              <a:rPr lang="tr-TR" sz="1450" dirty="0">
                <a:solidFill>
                  <a:srgbClr val="373A3C"/>
                </a:solidFill>
                <a:highlight>
                  <a:srgbClr val="FFFFFF"/>
                </a:highlight>
              </a:rPr>
              <a:t> </a:t>
            </a:r>
            <a:r>
              <a:rPr lang="tr-TR" sz="1450" dirty="0" err="1">
                <a:solidFill>
                  <a:srgbClr val="373A3C"/>
                </a:solidFill>
                <a:highlight>
                  <a:srgbClr val="FFFFFF"/>
                </a:highlight>
              </a:rPr>
              <a:t>numbering</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already</a:t>
            </a:r>
            <a:r>
              <a:rPr lang="tr-TR" sz="1450" dirty="0">
                <a:solidFill>
                  <a:srgbClr val="373A3C"/>
                </a:solidFill>
                <a:highlight>
                  <a:srgbClr val="FFFFFF"/>
                </a:highlight>
              </a:rPr>
              <a:t> </a:t>
            </a:r>
            <a:r>
              <a:rPr lang="tr-TR" sz="1450" dirty="0" err="1">
                <a:solidFill>
                  <a:srgbClr val="373A3C"/>
                </a:solidFill>
                <a:highlight>
                  <a:srgbClr val="FFFFFF"/>
                </a:highlight>
              </a:rPr>
              <a:t>know</a:t>
            </a:r>
            <a:r>
              <a:rPr lang="tr-TR" sz="1450" dirty="0">
                <a:solidFill>
                  <a:srgbClr val="373A3C"/>
                </a:solidFill>
                <a:highlight>
                  <a:srgbClr val="FFFFFF"/>
                </a:highlight>
              </a:rPr>
              <a:t> </a:t>
            </a:r>
            <a:r>
              <a:rPr lang="tr-TR" sz="1450" dirty="0" err="1">
                <a:solidFill>
                  <a:srgbClr val="373A3C"/>
                </a:solidFill>
                <a:highlight>
                  <a:srgbClr val="FFFFFF"/>
                </a:highlight>
              </a:rPr>
              <a:t>that</a:t>
            </a:r>
            <a:r>
              <a:rPr lang="tr-TR" sz="1450" dirty="0">
                <a:solidFill>
                  <a:srgbClr val="373A3C"/>
                </a:solidFill>
                <a:highlight>
                  <a:srgbClr val="FFFFFF"/>
                </a:highlight>
              </a:rPr>
              <a:t> </a:t>
            </a:r>
            <a:r>
              <a:rPr lang="tr-TR" sz="1450" dirty="0" err="1">
                <a:solidFill>
                  <a:srgbClr val="373A3C"/>
                </a:solidFill>
                <a:highlight>
                  <a:srgbClr val="FFFFFF"/>
                </a:highlight>
              </a:rPr>
              <a:t>one</a:t>
            </a:r>
            <a:r>
              <a:rPr lang="tr-TR" sz="1450" dirty="0">
                <a:solidFill>
                  <a:srgbClr val="373A3C"/>
                </a:solidFill>
                <a:highlight>
                  <a:srgbClr val="FFFFFF"/>
                </a:highlight>
              </a:rPr>
              <a:t> bit is </a:t>
            </a:r>
            <a:r>
              <a:rPr lang="tr-TR" sz="1450" dirty="0" err="1">
                <a:solidFill>
                  <a:srgbClr val="373A3C"/>
                </a:solidFill>
                <a:highlight>
                  <a:srgbClr val="FFFFFF"/>
                </a:highlight>
              </a:rPr>
              <a:t>either</a:t>
            </a:r>
            <a:r>
              <a:rPr lang="tr-TR" sz="1450" dirty="0">
                <a:solidFill>
                  <a:srgbClr val="373A3C"/>
                </a:solidFill>
                <a:highlight>
                  <a:srgbClr val="FFFFFF"/>
                </a:highlight>
              </a:rPr>
              <a:t> a 1 (</a:t>
            </a:r>
            <a:r>
              <a:rPr lang="tr-TR" sz="1450" dirty="0" err="1">
                <a:solidFill>
                  <a:srgbClr val="373A3C"/>
                </a:solidFill>
                <a:highlight>
                  <a:srgbClr val="FFFFFF"/>
                </a:highlight>
              </a:rPr>
              <a:t>one</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a 0 (</a:t>
            </a:r>
            <a:r>
              <a:rPr lang="tr-TR" sz="1450" dirty="0" err="1">
                <a:solidFill>
                  <a:srgbClr val="373A3C"/>
                </a:solidFill>
                <a:highlight>
                  <a:srgbClr val="FFFFFF"/>
                </a:highlight>
              </a:rPr>
              <a:t>zero</a:t>
            </a:r>
            <a:r>
              <a:rPr lang="tr-TR" sz="1450" dirty="0">
                <a:solidFill>
                  <a:srgbClr val="373A3C"/>
                </a:solidFill>
                <a:highlight>
                  <a:srgbClr val="FFFFFF"/>
                </a:highlight>
              </a:rPr>
              <a:t>). </a:t>
            </a:r>
            <a:r>
              <a:rPr lang="tr-TR" sz="1450" dirty="0" err="1">
                <a:solidFill>
                  <a:srgbClr val="373A3C"/>
                </a:solidFill>
                <a:highlight>
                  <a:srgbClr val="FFFFFF"/>
                </a:highlight>
              </a:rPr>
              <a:t>Typically</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count</a:t>
            </a:r>
            <a:r>
              <a:rPr lang="tr-TR" sz="1450" dirty="0">
                <a:solidFill>
                  <a:srgbClr val="373A3C"/>
                </a:solidFill>
                <a:highlight>
                  <a:srgbClr val="FFFFFF"/>
                </a:highlight>
              </a:rPr>
              <a:t> </a:t>
            </a:r>
            <a:r>
              <a:rPr lang="tr-TR" sz="1450" dirty="0" err="1">
                <a:solidFill>
                  <a:srgbClr val="373A3C"/>
                </a:solidFill>
                <a:highlight>
                  <a:srgbClr val="FFFFFF"/>
                </a:highlight>
              </a:rPr>
              <a:t>either</a:t>
            </a:r>
            <a:r>
              <a:rPr lang="tr-TR" sz="1450" dirty="0">
                <a:solidFill>
                  <a:srgbClr val="373A3C"/>
                </a:solidFill>
                <a:highlight>
                  <a:srgbClr val="FFFFFF"/>
                </a:highlight>
              </a:rPr>
              <a:t> 4 </a:t>
            </a:r>
            <a:r>
              <a:rPr lang="tr-TR" sz="1450" dirty="0" err="1">
                <a:solidFill>
                  <a:srgbClr val="373A3C"/>
                </a:solidFill>
                <a:highlight>
                  <a:srgbClr val="FFFFFF"/>
                </a:highlight>
              </a:rPr>
              <a:t>or</a:t>
            </a:r>
            <a:r>
              <a:rPr lang="tr-TR" sz="1450" dirty="0">
                <a:solidFill>
                  <a:srgbClr val="373A3C"/>
                </a:solidFill>
                <a:highlight>
                  <a:srgbClr val="FFFFFF"/>
                </a:highlight>
              </a:rPr>
              <a:t> 8 </a:t>
            </a:r>
            <a:r>
              <a:rPr lang="tr-TR" sz="1450" dirty="0" err="1">
                <a:solidFill>
                  <a:srgbClr val="373A3C"/>
                </a:solidFill>
                <a:highlight>
                  <a:srgbClr val="FFFFFF"/>
                </a:highlight>
              </a:rPr>
              <a:t>bits</a:t>
            </a:r>
            <a:r>
              <a:rPr lang="tr-TR" sz="1450" dirty="0">
                <a:solidFill>
                  <a:srgbClr val="373A3C"/>
                </a:solidFill>
                <a:highlight>
                  <a:srgbClr val="FFFFFF"/>
                </a:highlight>
              </a:rPr>
              <a:t> </a:t>
            </a:r>
            <a:r>
              <a:rPr lang="tr-TR" sz="1450" dirty="0" err="1">
                <a:solidFill>
                  <a:srgbClr val="373A3C"/>
                </a:solidFill>
                <a:highlight>
                  <a:srgbClr val="FFFFFF"/>
                </a:highlight>
              </a:rPr>
              <a:t>together</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these</a:t>
            </a:r>
            <a:r>
              <a:rPr lang="tr-TR" sz="1450" dirty="0">
                <a:solidFill>
                  <a:srgbClr val="373A3C"/>
                </a:solidFill>
                <a:highlight>
                  <a:srgbClr val="FFFFFF"/>
                </a:highlight>
              </a:rPr>
              <a:t> </a:t>
            </a:r>
            <a:r>
              <a:rPr lang="tr-TR" sz="1450" dirty="0" err="1">
                <a:solidFill>
                  <a:srgbClr val="373A3C"/>
                </a:solidFill>
                <a:highlight>
                  <a:srgbClr val="FFFFFF"/>
                </a:highlight>
              </a:rPr>
              <a:t>being</a:t>
            </a:r>
            <a:r>
              <a:rPr lang="tr-TR" sz="1450" dirty="0">
                <a:solidFill>
                  <a:srgbClr val="373A3C"/>
                </a:solidFill>
                <a:highlight>
                  <a:srgbClr val="FFFFFF"/>
                </a:highlight>
              </a:rPr>
              <a:t> </a:t>
            </a:r>
            <a:r>
              <a:rPr lang="tr-TR" sz="1450" dirty="0" err="1">
                <a:solidFill>
                  <a:srgbClr val="373A3C"/>
                </a:solidFill>
                <a:highlight>
                  <a:srgbClr val="FFFFFF"/>
                </a:highlight>
              </a:rPr>
              <a:t>referred</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as a </a:t>
            </a:r>
            <a:r>
              <a:rPr lang="tr-TR" sz="1450" dirty="0" err="1">
                <a:solidFill>
                  <a:srgbClr val="373A3C"/>
                </a:solidFill>
                <a:highlight>
                  <a:srgbClr val="FFFFFF"/>
                </a:highlight>
              </a:rPr>
              <a:t>nibble</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 byte, </a:t>
            </a:r>
            <a:r>
              <a:rPr lang="tr-TR" sz="1450" dirty="0" err="1">
                <a:solidFill>
                  <a:srgbClr val="373A3C"/>
                </a:solidFill>
                <a:highlight>
                  <a:srgbClr val="FFFFFF"/>
                </a:highlight>
              </a:rPr>
              <a:t>respectively</a:t>
            </a:r>
            <a:r>
              <a:rPr lang="tr-TR" sz="1450" dirty="0">
                <a:solidFill>
                  <a:srgbClr val="373A3C"/>
                </a:solidFill>
                <a:highlight>
                  <a:srgbClr val="FFFFFF"/>
                </a:highlight>
              </a:rPr>
              <a:t>.</a:t>
            </a:r>
            <a:endParaRPr sz="1450" dirty="0">
              <a:solidFill>
                <a:srgbClr val="373A3C"/>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5a65d3a3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85a65d3a3c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dirty="0"/>
              <a:t>Mevcut tüm alt ağ maskelerini listelediğinden, daha sonraki derslerde IP bölümlerini cesaretlendirmeden önce tabloyu ezberlemeniz şiddetle tavsiye edilir.</a:t>
            </a:r>
          </a:p>
          <a:p>
            <a:pPr marL="0" lvl="0" indent="0" algn="l" rtl="0">
              <a:lnSpc>
                <a:spcPct val="100000"/>
              </a:lnSpc>
              <a:spcBef>
                <a:spcPts val="0"/>
              </a:spcBef>
              <a:spcAft>
                <a:spcPts val="0"/>
              </a:spcAft>
              <a:buSzPts val="1400"/>
              <a:buNone/>
            </a:pPr>
            <a:r>
              <a:rPr lang="tr-TR" sz="1400" dirty="0"/>
              <a:t>Bu tablo, ikiliden ondalığa dönüştürmeyi gösterir</a:t>
            </a:r>
          </a:p>
          <a:p>
            <a:pPr marL="0" lvl="0" indent="0" algn="l" rtl="0">
              <a:lnSpc>
                <a:spcPct val="100000"/>
              </a:lnSpc>
              <a:spcBef>
                <a:spcPts val="0"/>
              </a:spcBef>
              <a:spcAft>
                <a:spcPts val="0"/>
              </a:spcAft>
              <a:buSzPts val="1400"/>
              <a:buNone/>
            </a:pPr>
            <a:endParaRPr lang="tr-TR" sz="1400" dirty="0"/>
          </a:p>
          <a:p>
            <a:pPr marL="0" lvl="0" indent="0" algn="l" rtl="0">
              <a:lnSpc>
                <a:spcPct val="100000"/>
              </a:lnSpc>
              <a:spcBef>
                <a:spcPts val="0"/>
              </a:spcBef>
              <a:spcAft>
                <a:spcPts val="0"/>
              </a:spcAft>
              <a:buSzPts val="1400"/>
              <a:buNone/>
            </a:pPr>
            <a:r>
              <a:rPr lang="tr-TR" sz="1400" dirty="0" err="1"/>
              <a:t>It</a:t>
            </a:r>
            <a:r>
              <a:rPr lang="tr-TR" sz="1400" dirty="0"/>
              <a:t> is </a:t>
            </a:r>
            <a:r>
              <a:rPr lang="tr-TR" sz="1400" dirty="0" err="1"/>
              <a:t>strongly</a:t>
            </a:r>
            <a:r>
              <a:rPr lang="tr-TR" sz="1400" dirty="0"/>
              <a:t> </a:t>
            </a:r>
            <a:r>
              <a:rPr lang="tr-TR" sz="1400" dirty="0" err="1"/>
              <a:t>advised</a:t>
            </a:r>
            <a:r>
              <a:rPr lang="tr-TR" sz="1400" dirty="0"/>
              <a:t> </a:t>
            </a:r>
            <a:r>
              <a:rPr lang="tr-TR" sz="1400" dirty="0" err="1"/>
              <a:t>that</a:t>
            </a:r>
            <a:r>
              <a:rPr lang="tr-TR" sz="1400" dirty="0"/>
              <a:t> </a:t>
            </a:r>
            <a:r>
              <a:rPr lang="tr-TR" sz="1400" dirty="0" err="1"/>
              <a:t>you</a:t>
            </a:r>
            <a:r>
              <a:rPr lang="tr-TR" sz="1400" dirty="0"/>
              <a:t> </a:t>
            </a:r>
            <a:r>
              <a:rPr lang="tr-TR" sz="1400" dirty="0" err="1"/>
              <a:t>memorize</a:t>
            </a:r>
            <a:r>
              <a:rPr lang="tr-TR" sz="1400" dirty="0"/>
              <a:t> </a:t>
            </a:r>
            <a:r>
              <a:rPr lang="tr-TR" sz="1400" dirty="0" err="1"/>
              <a:t>the</a:t>
            </a:r>
            <a:r>
              <a:rPr lang="tr-TR" sz="1400" dirty="0"/>
              <a:t> </a:t>
            </a:r>
            <a:r>
              <a:rPr lang="tr-TR" sz="1400" dirty="0" err="1"/>
              <a:t>table</a:t>
            </a:r>
            <a:r>
              <a:rPr lang="tr-TR" sz="1400" dirty="0"/>
              <a:t> </a:t>
            </a:r>
            <a:r>
              <a:rPr lang="tr-TR" sz="1400" dirty="0" err="1"/>
              <a:t>before</a:t>
            </a:r>
            <a:r>
              <a:rPr lang="tr-TR" sz="1400" dirty="0"/>
              <a:t> </a:t>
            </a:r>
            <a:r>
              <a:rPr lang="tr-TR" sz="1400" dirty="0" err="1"/>
              <a:t>braving</a:t>
            </a:r>
            <a:r>
              <a:rPr lang="tr-TR" sz="1400" dirty="0"/>
              <a:t> </a:t>
            </a:r>
            <a:r>
              <a:rPr lang="tr-TR" sz="1400" dirty="0" err="1"/>
              <a:t>the</a:t>
            </a:r>
            <a:r>
              <a:rPr lang="tr-TR" sz="1400" dirty="0"/>
              <a:t> IP </a:t>
            </a:r>
            <a:r>
              <a:rPr lang="tr-TR" sz="1400" dirty="0" err="1"/>
              <a:t>sections</a:t>
            </a:r>
            <a:r>
              <a:rPr lang="tr-TR" sz="1400" dirty="0"/>
              <a:t> in </a:t>
            </a:r>
            <a:r>
              <a:rPr lang="tr-TR" sz="1400" dirty="0" err="1"/>
              <a:t>further</a:t>
            </a:r>
            <a:r>
              <a:rPr lang="tr-TR" sz="1400" dirty="0"/>
              <a:t> </a:t>
            </a:r>
            <a:r>
              <a:rPr lang="tr-TR" sz="1400" dirty="0" err="1"/>
              <a:t>lessons</a:t>
            </a:r>
            <a:r>
              <a:rPr lang="tr-TR" sz="1400" dirty="0"/>
              <a:t> since </a:t>
            </a:r>
            <a:r>
              <a:rPr lang="tr-TR" sz="1400" dirty="0" err="1"/>
              <a:t>this</a:t>
            </a:r>
            <a:r>
              <a:rPr lang="tr-TR" sz="1400" dirty="0"/>
              <a:t> </a:t>
            </a:r>
            <a:r>
              <a:rPr lang="tr-TR" sz="1400" dirty="0" err="1"/>
              <a:t>lists</a:t>
            </a:r>
            <a:r>
              <a:rPr lang="tr-TR" sz="1400" dirty="0"/>
              <a:t> </a:t>
            </a:r>
            <a:r>
              <a:rPr lang="tr-TR" sz="1400" dirty="0" err="1"/>
              <a:t>all</a:t>
            </a:r>
            <a:r>
              <a:rPr lang="tr-TR" sz="1400" dirty="0"/>
              <a:t> </a:t>
            </a:r>
            <a:r>
              <a:rPr lang="tr-TR" sz="1400" dirty="0" err="1"/>
              <a:t>available</a:t>
            </a:r>
            <a:r>
              <a:rPr lang="tr-TR" sz="1400" dirty="0"/>
              <a:t> </a:t>
            </a:r>
            <a:r>
              <a:rPr lang="tr-TR" sz="1400" dirty="0" err="1"/>
              <a:t>subnet</a:t>
            </a:r>
            <a:r>
              <a:rPr lang="tr-TR" sz="1400" dirty="0"/>
              <a:t> </a:t>
            </a:r>
            <a:r>
              <a:rPr lang="tr-TR" sz="1400" dirty="0" err="1"/>
              <a:t>masks</a:t>
            </a:r>
            <a:r>
              <a:rPr lang="tr-TR" sz="1400" dirty="0"/>
              <a: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tr-TR" sz="1400" dirty="0" err="1"/>
              <a:t>This</a:t>
            </a:r>
            <a:r>
              <a:rPr lang="tr-TR" sz="1400" dirty="0"/>
              <a:t> </a:t>
            </a:r>
            <a:r>
              <a:rPr lang="tr-TR" sz="1400" dirty="0" err="1"/>
              <a:t>table</a:t>
            </a:r>
            <a:r>
              <a:rPr lang="tr-TR" sz="1400" dirty="0"/>
              <a:t> </a:t>
            </a:r>
            <a:r>
              <a:rPr lang="tr-TR" sz="1400" dirty="0" err="1"/>
              <a:t>shows</a:t>
            </a:r>
            <a:r>
              <a:rPr lang="tr-TR" sz="1400" dirty="0"/>
              <a:t> </a:t>
            </a:r>
            <a:r>
              <a:rPr lang="tr-TR" sz="1400" dirty="0" err="1"/>
              <a:t>binary</a:t>
            </a:r>
            <a:r>
              <a:rPr lang="tr-TR" sz="1400" dirty="0"/>
              <a:t> </a:t>
            </a:r>
            <a:r>
              <a:rPr lang="tr-TR" sz="1400" dirty="0" err="1"/>
              <a:t>to</a:t>
            </a:r>
            <a:r>
              <a:rPr lang="tr-TR" sz="1400" dirty="0"/>
              <a:t> </a:t>
            </a:r>
            <a:r>
              <a:rPr lang="tr-TR" sz="1400" dirty="0" err="1"/>
              <a:t>decimal</a:t>
            </a:r>
            <a:r>
              <a:rPr lang="tr-TR" sz="1400" dirty="0"/>
              <a:t> </a:t>
            </a:r>
            <a:r>
              <a:rPr lang="tr-TR" sz="1400" dirty="0" err="1"/>
              <a:t>conversion</a:t>
            </a: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5a65d3a3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85a65d3a3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400" dirty="0"/>
              <a:t>Onaltılık adresleme, ikili veya ondalık adreslemeden tamamen farklıdır; </a:t>
            </a:r>
          </a:p>
          <a:p>
            <a:pPr marL="0" lvl="0" indent="0" algn="l" rtl="0">
              <a:lnSpc>
                <a:spcPct val="100000"/>
              </a:lnSpc>
              <a:spcBef>
                <a:spcPts val="0"/>
              </a:spcBef>
              <a:spcAft>
                <a:spcPts val="0"/>
              </a:spcAft>
              <a:buNone/>
            </a:pPr>
            <a:r>
              <a:rPr lang="tr-TR" sz="1400" dirty="0"/>
              <a:t>baytlar değil, küçük parçalar okunarak dönüştürülür. Bir kemirme kullanarak, bu bitleri oldukça basit bir şekilde </a:t>
            </a:r>
            <a:r>
              <a:rPr lang="tr-TR" sz="1400" dirty="0" err="1"/>
              <a:t>hex'e</a:t>
            </a:r>
            <a:r>
              <a:rPr lang="tr-TR" sz="1400" dirty="0"/>
              <a:t> dönüştürebiliriz. İlk olarak, onaltılık adresleme şemasının yalnızca 0'dan 9'a kadar olan sayıları kullandığını anlayın. 10, 11, 12 vb. sayılar kullanılamadığından (çünkü bunlar iki basamaklı sayılardır), A, B, C, D, E ve F sırasıyla 10, 11, 12, 13, 14 ve 15'i temsil etmek için kullanılır.</a:t>
            </a:r>
          </a:p>
          <a:p>
            <a:pPr marL="0" lvl="0" indent="0" algn="l" rtl="0">
              <a:lnSpc>
                <a:spcPct val="100000"/>
              </a:lnSpc>
              <a:spcBef>
                <a:spcPts val="0"/>
              </a:spcBef>
              <a:spcAft>
                <a:spcPts val="0"/>
              </a:spcAft>
              <a:buNone/>
            </a:pPr>
            <a:endParaRPr lang="tr-TR" sz="1400" dirty="0"/>
          </a:p>
          <a:p>
            <a:pPr marL="0" lvl="0" indent="0" algn="l" rtl="0">
              <a:lnSpc>
                <a:spcPct val="100000"/>
              </a:lnSpc>
              <a:spcBef>
                <a:spcPts val="0"/>
              </a:spcBef>
              <a:spcAft>
                <a:spcPts val="0"/>
              </a:spcAft>
              <a:buNone/>
            </a:pPr>
            <a:r>
              <a:rPr lang="tr-TR" sz="1400" dirty="0" err="1"/>
              <a:t>Hexadecimal</a:t>
            </a:r>
            <a:r>
              <a:rPr lang="tr-TR" sz="1400" dirty="0"/>
              <a:t> </a:t>
            </a:r>
            <a:r>
              <a:rPr lang="tr-TR" sz="1400" dirty="0" err="1"/>
              <a:t>addressing</a:t>
            </a:r>
            <a:r>
              <a:rPr lang="tr-TR" sz="1400" dirty="0"/>
              <a:t> is </a:t>
            </a:r>
            <a:r>
              <a:rPr lang="tr-TR" sz="1400" dirty="0" err="1"/>
              <a:t>completely</a:t>
            </a:r>
            <a:r>
              <a:rPr lang="tr-TR" sz="1400" dirty="0"/>
              <a:t> </a:t>
            </a:r>
            <a:r>
              <a:rPr lang="tr-TR" sz="1400" dirty="0" err="1"/>
              <a:t>different</a:t>
            </a:r>
            <a:r>
              <a:rPr lang="tr-TR" sz="1400" dirty="0"/>
              <a:t> </a:t>
            </a:r>
            <a:r>
              <a:rPr lang="tr-TR" sz="1400" dirty="0" err="1"/>
              <a:t>than</a:t>
            </a:r>
            <a:r>
              <a:rPr lang="tr-TR" sz="1400" dirty="0"/>
              <a:t> </a:t>
            </a:r>
            <a:r>
              <a:rPr lang="tr-TR" sz="1400" dirty="0" err="1"/>
              <a:t>binary</a:t>
            </a:r>
            <a:r>
              <a:rPr lang="tr-TR" sz="1400" dirty="0"/>
              <a:t> </a:t>
            </a:r>
            <a:r>
              <a:rPr lang="tr-TR" sz="1400" dirty="0" err="1"/>
              <a:t>or</a:t>
            </a:r>
            <a:r>
              <a:rPr lang="tr-TR" sz="1400" dirty="0"/>
              <a:t> </a:t>
            </a:r>
            <a:r>
              <a:rPr lang="tr-TR" sz="1400" dirty="0" err="1"/>
              <a:t>decimal</a:t>
            </a:r>
            <a:r>
              <a:rPr lang="tr-TR" sz="1400" dirty="0"/>
              <a:t>—</a:t>
            </a:r>
            <a:r>
              <a:rPr lang="tr-TR" sz="1400" dirty="0" err="1"/>
              <a:t>it’s</a:t>
            </a:r>
            <a:r>
              <a:rPr lang="tr-TR" sz="1400" dirty="0"/>
              <a:t> </a:t>
            </a:r>
            <a:r>
              <a:rPr lang="tr-TR" sz="1400" dirty="0" err="1"/>
              <a:t>converted</a:t>
            </a:r>
            <a:r>
              <a:rPr lang="tr-TR" sz="1400" dirty="0"/>
              <a:t> </a:t>
            </a:r>
            <a:r>
              <a:rPr lang="tr-TR" sz="1400" dirty="0" err="1"/>
              <a:t>by</a:t>
            </a:r>
            <a:r>
              <a:rPr lang="tr-TR" sz="1400" dirty="0"/>
              <a:t> </a:t>
            </a:r>
            <a:r>
              <a:rPr lang="tr-TR" sz="1400" dirty="0" err="1"/>
              <a:t>reading</a:t>
            </a:r>
            <a:r>
              <a:rPr lang="tr-TR" sz="1400" dirty="0"/>
              <a:t> </a:t>
            </a:r>
            <a:r>
              <a:rPr lang="tr-TR" sz="1400" dirty="0" err="1"/>
              <a:t>nibbles</a:t>
            </a:r>
            <a:r>
              <a:rPr lang="tr-TR" sz="1400" dirty="0"/>
              <a:t>, not </a:t>
            </a:r>
            <a:r>
              <a:rPr lang="tr-TR" sz="1400" dirty="0" err="1"/>
              <a:t>bytes</a:t>
            </a:r>
            <a:r>
              <a:rPr lang="tr-TR" sz="1400" dirty="0"/>
              <a:t>. </a:t>
            </a:r>
            <a:r>
              <a:rPr lang="tr-TR" sz="1400" dirty="0" err="1"/>
              <a:t>By</a:t>
            </a:r>
            <a:r>
              <a:rPr lang="tr-TR" sz="1400" dirty="0"/>
              <a:t> </a:t>
            </a:r>
            <a:r>
              <a:rPr lang="tr-TR" sz="1400" dirty="0" err="1"/>
              <a:t>using</a:t>
            </a:r>
            <a:r>
              <a:rPr lang="tr-TR" sz="1400" dirty="0"/>
              <a:t> a </a:t>
            </a:r>
            <a:r>
              <a:rPr lang="tr-TR" sz="1400" dirty="0" err="1"/>
              <a:t>nibble</a:t>
            </a:r>
            <a:r>
              <a:rPr lang="tr-TR" sz="1400" dirty="0"/>
              <a:t>, </a:t>
            </a:r>
            <a:r>
              <a:rPr lang="tr-TR" sz="1400" dirty="0" err="1"/>
              <a:t>we</a:t>
            </a:r>
            <a:r>
              <a:rPr lang="tr-TR" sz="1400" dirty="0"/>
              <a:t> can </a:t>
            </a:r>
            <a:r>
              <a:rPr lang="tr-TR" sz="1400" dirty="0" err="1"/>
              <a:t>convert</a:t>
            </a:r>
            <a:r>
              <a:rPr lang="tr-TR" sz="1400" dirty="0"/>
              <a:t> </a:t>
            </a:r>
            <a:r>
              <a:rPr lang="tr-TR" sz="1400" dirty="0" err="1"/>
              <a:t>these</a:t>
            </a:r>
            <a:r>
              <a:rPr lang="tr-TR" sz="1400" dirty="0"/>
              <a:t> </a:t>
            </a:r>
            <a:r>
              <a:rPr lang="tr-TR" sz="1400" dirty="0" err="1"/>
              <a:t>bits</a:t>
            </a:r>
            <a:r>
              <a:rPr lang="tr-TR" sz="1400" dirty="0"/>
              <a:t> </a:t>
            </a:r>
            <a:r>
              <a:rPr lang="tr-TR" sz="1400" dirty="0" err="1"/>
              <a:t>to</a:t>
            </a:r>
            <a:r>
              <a:rPr lang="tr-TR" sz="1400" dirty="0"/>
              <a:t> </a:t>
            </a:r>
            <a:r>
              <a:rPr lang="tr-TR" sz="1400" dirty="0" err="1"/>
              <a:t>hex</a:t>
            </a:r>
            <a:r>
              <a:rPr lang="tr-TR" sz="1400" dirty="0"/>
              <a:t> </a:t>
            </a:r>
            <a:r>
              <a:rPr lang="tr-TR" sz="1400" dirty="0" err="1"/>
              <a:t>pretty</a:t>
            </a:r>
            <a:r>
              <a:rPr lang="tr-TR" sz="1400" dirty="0"/>
              <a:t> </a:t>
            </a:r>
            <a:r>
              <a:rPr lang="tr-TR" sz="1400" dirty="0" err="1"/>
              <a:t>simply</a:t>
            </a:r>
            <a:r>
              <a:rPr lang="tr-TR" sz="1400" dirty="0"/>
              <a:t>. First, </a:t>
            </a:r>
            <a:r>
              <a:rPr lang="tr-TR" sz="1400" dirty="0" err="1"/>
              <a:t>understand</a:t>
            </a:r>
            <a:r>
              <a:rPr lang="tr-TR" sz="1400" dirty="0"/>
              <a:t> </a:t>
            </a:r>
            <a:r>
              <a:rPr lang="tr-TR" sz="1400" dirty="0" err="1"/>
              <a:t>that</a:t>
            </a:r>
            <a:r>
              <a:rPr lang="tr-TR" sz="1400" dirty="0"/>
              <a:t> </a:t>
            </a:r>
            <a:r>
              <a:rPr lang="tr-TR" sz="1400" dirty="0" err="1"/>
              <a:t>the</a:t>
            </a:r>
            <a:r>
              <a:rPr lang="tr-TR" sz="1400" dirty="0"/>
              <a:t> </a:t>
            </a:r>
            <a:r>
              <a:rPr lang="tr-TR" sz="1400" dirty="0" err="1"/>
              <a:t>hexadecimal</a:t>
            </a:r>
            <a:r>
              <a:rPr lang="tr-TR" sz="1400" dirty="0"/>
              <a:t> </a:t>
            </a:r>
            <a:r>
              <a:rPr lang="tr-TR" sz="1400" dirty="0" err="1"/>
              <a:t>addressing</a:t>
            </a:r>
            <a:r>
              <a:rPr lang="tr-TR" sz="1400" dirty="0"/>
              <a:t> </a:t>
            </a:r>
            <a:r>
              <a:rPr lang="tr-TR" sz="1400" dirty="0" err="1"/>
              <a:t>scheme</a:t>
            </a:r>
            <a:r>
              <a:rPr lang="tr-TR" sz="1400" dirty="0"/>
              <a:t> </a:t>
            </a:r>
            <a:r>
              <a:rPr lang="tr-TR" sz="1400" dirty="0" err="1"/>
              <a:t>uses</a:t>
            </a:r>
            <a:r>
              <a:rPr lang="tr-TR" sz="1400" dirty="0"/>
              <a:t> </a:t>
            </a:r>
            <a:r>
              <a:rPr lang="tr-TR" sz="1400" dirty="0" err="1"/>
              <a:t>only</a:t>
            </a:r>
            <a:r>
              <a:rPr lang="tr-TR" sz="1400" dirty="0"/>
              <a:t> </a:t>
            </a:r>
            <a:r>
              <a:rPr lang="tr-TR" sz="1400" dirty="0" err="1"/>
              <a:t>the</a:t>
            </a:r>
            <a:r>
              <a:rPr lang="tr-TR" sz="1400" dirty="0"/>
              <a:t> </a:t>
            </a:r>
            <a:r>
              <a:rPr lang="tr-TR" sz="1400" dirty="0" err="1"/>
              <a:t>numbers</a:t>
            </a:r>
            <a:r>
              <a:rPr lang="tr-TR" sz="1400" dirty="0"/>
              <a:t> 0 </a:t>
            </a:r>
            <a:r>
              <a:rPr lang="tr-TR" sz="1400" dirty="0" err="1"/>
              <a:t>through</a:t>
            </a:r>
            <a:r>
              <a:rPr lang="tr-TR" sz="1400" dirty="0"/>
              <a:t> 9. </a:t>
            </a:r>
            <a:r>
              <a:rPr lang="tr-TR" sz="1400" dirty="0" err="1"/>
              <a:t>And</a:t>
            </a:r>
            <a:r>
              <a:rPr lang="tr-TR" sz="1400" dirty="0"/>
              <a:t> </a:t>
            </a:r>
            <a:r>
              <a:rPr lang="tr-TR" sz="1400" dirty="0" err="1"/>
              <a:t>because</a:t>
            </a:r>
            <a:r>
              <a:rPr lang="tr-TR" sz="1400" dirty="0"/>
              <a:t> </a:t>
            </a:r>
            <a:r>
              <a:rPr lang="tr-TR" sz="1400" dirty="0" err="1"/>
              <a:t>the</a:t>
            </a:r>
            <a:r>
              <a:rPr lang="tr-TR" sz="1400" dirty="0"/>
              <a:t> </a:t>
            </a:r>
            <a:r>
              <a:rPr lang="tr-TR" sz="1400" dirty="0" err="1"/>
              <a:t>numbers</a:t>
            </a:r>
            <a:r>
              <a:rPr lang="tr-TR" sz="1400" dirty="0"/>
              <a:t> 10, 11, 12, </a:t>
            </a:r>
            <a:r>
              <a:rPr lang="tr-TR" sz="1400" dirty="0" err="1"/>
              <a:t>and</a:t>
            </a:r>
            <a:r>
              <a:rPr lang="tr-TR" sz="1400" dirty="0"/>
              <a:t> </a:t>
            </a:r>
            <a:r>
              <a:rPr lang="tr-TR" sz="1400" dirty="0" err="1"/>
              <a:t>so</a:t>
            </a:r>
            <a:r>
              <a:rPr lang="tr-TR" sz="1400" dirty="0"/>
              <a:t> on </a:t>
            </a:r>
            <a:r>
              <a:rPr lang="tr-TR" sz="1400" dirty="0" err="1"/>
              <a:t>can’t</a:t>
            </a:r>
            <a:r>
              <a:rPr lang="tr-TR" sz="1400" dirty="0"/>
              <a:t> be </a:t>
            </a:r>
            <a:r>
              <a:rPr lang="tr-TR" sz="1400" dirty="0" err="1"/>
              <a:t>used</a:t>
            </a:r>
            <a:r>
              <a:rPr lang="tr-TR" sz="1400" dirty="0"/>
              <a:t> (</a:t>
            </a:r>
            <a:r>
              <a:rPr lang="tr-TR" sz="1400" dirty="0" err="1"/>
              <a:t>because</a:t>
            </a:r>
            <a:r>
              <a:rPr lang="tr-TR" sz="1400" dirty="0"/>
              <a:t> they </a:t>
            </a:r>
            <a:r>
              <a:rPr lang="tr-TR" sz="1400" dirty="0" err="1"/>
              <a:t>are</a:t>
            </a:r>
            <a:r>
              <a:rPr lang="tr-TR" sz="1400" dirty="0"/>
              <a:t> two-</a:t>
            </a:r>
            <a:r>
              <a:rPr lang="tr-TR" sz="1400" dirty="0" err="1"/>
              <a:t>digit</a:t>
            </a:r>
            <a:r>
              <a:rPr lang="tr-TR" sz="1400" dirty="0"/>
              <a:t> </a:t>
            </a:r>
            <a:r>
              <a:rPr lang="tr-TR" sz="1400" dirty="0" err="1"/>
              <a:t>numbers</a:t>
            </a:r>
            <a:r>
              <a:rPr lang="tr-TR" sz="1400" dirty="0"/>
              <a:t>), </a:t>
            </a:r>
            <a:r>
              <a:rPr lang="tr-TR" sz="1400" dirty="0" err="1"/>
              <a:t>the</a:t>
            </a:r>
            <a:r>
              <a:rPr lang="tr-TR" sz="1400" dirty="0"/>
              <a:t> </a:t>
            </a:r>
            <a:r>
              <a:rPr lang="tr-TR" sz="1400" dirty="0" err="1"/>
              <a:t>letters</a:t>
            </a:r>
            <a:r>
              <a:rPr lang="tr-TR" sz="1400" dirty="0"/>
              <a:t> A, B, C, D, E, </a:t>
            </a:r>
            <a:r>
              <a:rPr lang="tr-TR" sz="1400" dirty="0" err="1"/>
              <a:t>and</a:t>
            </a:r>
            <a:r>
              <a:rPr lang="tr-TR" sz="1400" dirty="0"/>
              <a:t> F </a:t>
            </a:r>
            <a:r>
              <a:rPr lang="tr-TR" sz="1400" dirty="0" err="1"/>
              <a:t>are</a:t>
            </a:r>
            <a:r>
              <a:rPr lang="tr-TR" sz="1400" dirty="0"/>
              <a:t> </a:t>
            </a:r>
            <a:r>
              <a:rPr lang="tr-TR" sz="1400" dirty="0" err="1"/>
              <a:t>used</a:t>
            </a:r>
            <a:r>
              <a:rPr lang="tr-TR" sz="1400" dirty="0"/>
              <a:t> </a:t>
            </a:r>
            <a:r>
              <a:rPr lang="tr-TR" sz="1400" dirty="0" err="1"/>
              <a:t>to</a:t>
            </a:r>
            <a:r>
              <a:rPr lang="tr-TR" sz="1400" dirty="0"/>
              <a:t> </a:t>
            </a:r>
            <a:r>
              <a:rPr lang="tr-TR" sz="1400" dirty="0" err="1"/>
              <a:t>represent</a:t>
            </a:r>
            <a:r>
              <a:rPr lang="tr-TR" sz="1400" dirty="0"/>
              <a:t> 10, 11, 12, 13, 14, </a:t>
            </a:r>
            <a:r>
              <a:rPr lang="tr-TR" sz="1400" dirty="0" err="1"/>
              <a:t>and</a:t>
            </a:r>
            <a:r>
              <a:rPr lang="tr-TR" sz="1400" dirty="0"/>
              <a:t> 15, </a:t>
            </a:r>
            <a:r>
              <a:rPr lang="tr-TR" sz="1400" dirty="0" err="1"/>
              <a:t>respectively</a:t>
            </a:r>
            <a:r>
              <a:rPr lang="tr-TR" sz="1400" dirty="0"/>
              <a:t>.</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85a65d3a3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85a65d3a3c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c2f2de20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7c2f2de20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SLIDES_API113177515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SLIDES_API11317751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a:t>🍐 </a:t>
            </a:r>
            <a:r>
              <a:rPr lang="tr-TR" b="1" dirty="0" err="1"/>
              <a:t>This</a:t>
            </a:r>
            <a:r>
              <a:rPr lang="tr-TR" b="1" dirty="0"/>
              <a:t> is a </a:t>
            </a:r>
            <a:r>
              <a:rPr lang="tr-TR" b="1" dirty="0" err="1"/>
              <a:t>Pear</a:t>
            </a:r>
            <a:r>
              <a:rPr lang="tr-TR" b="1" dirty="0"/>
              <a:t> </a:t>
            </a:r>
            <a:r>
              <a:rPr lang="tr-TR" b="1" dirty="0" err="1"/>
              <a:t>Deck</a:t>
            </a:r>
            <a:r>
              <a:rPr lang="tr-TR" b="1" dirty="0"/>
              <a:t> </a:t>
            </a:r>
            <a:r>
              <a:rPr lang="tr-TR" b="1" dirty="0" err="1"/>
              <a:t>Text</a:t>
            </a:r>
            <a:r>
              <a:rPr lang="tr-TR" b="1" dirty="0"/>
              <a:t> </a:t>
            </a:r>
            <a:r>
              <a:rPr lang="tr-TR" b="1" dirty="0" err="1"/>
              <a:t>Slide</a:t>
            </a:r>
            <a:r>
              <a:rPr lang="tr-TR" b="1" dirty="0"/>
              <a:t> </a:t>
            </a:r>
            <a:endParaRPr b="1" dirty="0"/>
          </a:p>
          <a:p>
            <a:pPr marL="0" lvl="0" indent="0" algn="l" rtl="0">
              <a:spcBef>
                <a:spcPts val="0"/>
              </a:spcBef>
              <a:spcAft>
                <a:spcPts val="0"/>
              </a:spcAft>
              <a:buNone/>
            </a:pPr>
            <a:r>
              <a:rPr lang="tr-TR" b="1" dirty="0"/>
              <a:t>🍐 </a:t>
            </a:r>
            <a:r>
              <a:rPr lang="tr-TR" b="1" dirty="0" err="1"/>
              <a:t>To</a:t>
            </a:r>
            <a:r>
              <a:rPr lang="tr-TR" b="1" dirty="0"/>
              <a:t> </a:t>
            </a:r>
            <a:r>
              <a:rPr lang="tr-TR" b="1" dirty="0" err="1"/>
              <a:t>edit</a:t>
            </a:r>
            <a:r>
              <a:rPr lang="tr-TR" b="1" dirty="0"/>
              <a:t> </a:t>
            </a:r>
            <a:r>
              <a:rPr lang="tr-TR" b="1" dirty="0" err="1"/>
              <a:t>the</a:t>
            </a:r>
            <a:r>
              <a:rPr lang="tr-TR" b="1" dirty="0"/>
              <a:t> </a:t>
            </a:r>
            <a:r>
              <a:rPr lang="tr-TR" b="1" dirty="0" err="1"/>
              <a:t>type</a:t>
            </a:r>
            <a:r>
              <a:rPr lang="tr-TR" b="1" dirty="0"/>
              <a:t> of </a:t>
            </a:r>
            <a:r>
              <a:rPr lang="tr-TR" b="1" dirty="0" err="1"/>
              <a:t>question</a:t>
            </a:r>
            <a:r>
              <a:rPr lang="tr-TR" b="1" dirty="0"/>
              <a:t>, </a:t>
            </a:r>
            <a:r>
              <a:rPr lang="tr-TR" b="1" dirty="0" err="1"/>
              <a:t>go</a:t>
            </a:r>
            <a:r>
              <a:rPr lang="tr-TR" b="1" dirty="0"/>
              <a:t> </a:t>
            </a:r>
            <a:r>
              <a:rPr lang="tr-TR" b="1" dirty="0" err="1"/>
              <a:t>back</a:t>
            </a:r>
            <a:r>
              <a:rPr lang="tr-TR" b="1" dirty="0"/>
              <a:t> </a:t>
            </a:r>
            <a:r>
              <a:rPr lang="tr-TR" b="1" dirty="0" err="1"/>
              <a:t>to</a:t>
            </a:r>
            <a:r>
              <a:rPr lang="tr-TR" b="1" dirty="0"/>
              <a:t> </a:t>
            </a:r>
            <a:r>
              <a:rPr lang="tr-TR" b="1" dirty="0" err="1"/>
              <a:t>the</a:t>
            </a:r>
            <a:r>
              <a:rPr lang="tr-TR" b="1" dirty="0"/>
              <a:t> "Ask </a:t>
            </a:r>
            <a:r>
              <a:rPr lang="tr-TR" b="1" dirty="0" err="1"/>
              <a:t>Students</a:t>
            </a:r>
            <a:r>
              <a:rPr lang="tr-TR" b="1" dirty="0"/>
              <a:t> a </a:t>
            </a:r>
            <a:r>
              <a:rPr lang="tr-TR" b="1" dirty="0" err="1"/>
              <a:t>Question</a:t>
            </a:r>
            <a:r>
              <a:rPr lang="tr-TR" b="1" dirty="0"/>
              <a:t>" in </a:t>
            </a:r>
            <a:r>
              <a:rPr lang="tr-TR" b="1" dirty="0" err="1"/>
              <a:t>the</a:t>
            </a:r>
            <a:r>
              <a:rPr lang="tr-TR" b="1" dirty="0"/>
              <a:t> </a:t>
            </a:r>
            <a:r>
              <a:rPr lang="tr-TR" b="1" dirty="0" err="1"/>
              <a:t>Pear</a:t>
            </a:r>
            <a:r>
              <a:rPr lang="tr-TR" b="1" dirty="0"/>
              <a:t> </a:t>
            </a:r>
            <a:r>
              <a:rPr lang="tr-TR" b="1" dirty="0" err="1"/>
              <a:t>Deck</a:t>
            </a:r>
            <a:r>
              <a:rPr lang="tr-TR" b="1" dirty="0"/>
              <a:t> </a:t>
            </a:r>
            <a:r>
              <a:rPr lang="tr-TR" b="1" dirty="0" err="1"/>
              <a:t>sidebar</a:t>
            </a:r>
            <a:r>
              <a:rPr lang="tr-TR" b="1" dirty="0"/>
              <a:t>.</a:t>
            </a:r>
            <a:endParaRPr b="1" dirty="0"/>
          </a:p>
          <a:p>
            <a:pPr marL="0" lvl="0" indent="0" algn="l" rtl="0">
              <a:spcBef>
                <a:spcPts val="0"/>
              </a:spcBef>
              <a:spcAft>
                <a:spcPts val="0"/>
              </a:spcAft>
              <a:buNone/>
            </a:pPr>
            <a:endParaRPr lang="tr-TR" b="1" dirty="0"/>
          </a:p>
          <a:p>
            <a:pPr marL="0" lvl="0" indent="0" algn="l" rtl="0">
              <a:spcBef>
                <a:spcPts val="0"/>
              </a:spcBef>
              <a:spcAft>
                <a:spcPts val="0"/>
              </a:spcAft>
              <a:buNone/>
            </a:pPr>
            <a:r>
              <a:rPr lang="tr-TR" b="1" dirty="0"/>
              <a:t>Ders saatleri arasındaki veya bir ders dönemi içindeki etkinlikler arasındaki geçişler, karışıklık ve kaos zamanları olabilir - öğrencilerin dikkatlerinin dağılması kolay bir zamandır ve siz farkına varmadan dikkatlerini kaybedersiniz. Bir aktiviteyi tamamlamak ve bir sonraki aktiviteye hazırlanmak için net adımlar belirtmek için bu slaydı kullanarak öğrencilerin ne beklemeleri gerektiğini bilmelerine yardımcı olun. Mümkünse listeyi üç adımdan fazla tutmamaya çalışın.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1" dirty="0" err="1"/>
              <a:t>Answer</a:t>
            </a:r>
            <a:r>
              <a:rPr lang="tr-TR" b="1" dirty="0"/>
              <a:t> is: 0010 0111</a:t>
            </a:r>
          </a:p>
          <a:p>
            <a:pPr marL="0" lvl="0" indent="0" algn="l" rtl="0">
              <a:spcBef>
                <a:spcPts val="0"/>
              </a:spcBef>
              <a:spcAft>
                <a:spcPts val="0"/>
              </a:spcAft>
              <a:buNone/>
            </a:pPr>
            <a:endParaRPr lang="tr-TR" b="1" dirty="0"/>
          </a:p>
          <a:p>
            <a:pPr marL="0" lvl="0" indent="0" algn="l" rtl="0">
              <a:spcBef>
                <a:spcPts val="0"/>
              </a:spcBef>
              <a:spcAft>
                <a:spcPts val="0"/>
              </a:spcAft>
              <a:buNone/>
            </a:pPr>
            <a:endParaRPr lang="tr-TR" b="1" dirty="0"/>
          </a:p>
          <a:p>
            <a:pPr marL="0" lvl="0" indent="0" algn="l" rtl="0">
              <a:spcBef>
                <a:spcPts val="0"/>
              </a:spcBef>
              <a:spcAft>
                <a:spcPts val="0"/>
              </a:spcAft>
              <a:buNone/>
            </a:pPr>
            <a:r>
              <a:rPr lang="tr-TR" b="1" dirty="0" err="1"/>
              <a:t>Transition</a:t>
            </a:r>
            <a:r>
              <a:rPr lang="tr-TR" b="1" dirty="0"/>
              <a:t> </a:t>
            </a:r>
            <a:r>
              <a:rPr lang="tr-TR" b="1" dirty="0" err="1"/>
              <a:t>Template</a:t>
            </a:r>
            <a:endParaRPr b="1" dirty="0"/>
          </a:p>
          <a:p>
            <a:pPr marL="0" lvl="0" indent="0" algn="l" rtl="0">
              <a:spcBef>
                <a:spcPts val="0"/>
              </a:spcBef>
              <a:spcAft>
                <a:spcPts val="0"/>
              </a:spcAft>
              <a:buNone/>
            </a:pPr>
            <a:r>
              <a:rPr lang="tr-TR" b="1" dirty="0" err="1"/>
              <a:t>Transitions</a:t>
            </a:r>
            <a:r>
              <a:rPr lang="tr-TR" b="1" dirty="0"/>
              <a:t> </a:t>
            </a:r>
            <a:r>
              <a:rPr lang="tr-TR" b="1" dirty="0" err="1"/>
              <a:t>between</a:t>
            </a:r>
            <a:r>
              <a:rPr lang="tr-TR" b="1" dirty="0"/>
              <a:t> </a:t>
            </a:r>
            <a:r>
              <a:rPr lang="tr-TR" b="1" dirty="0" err="1"/>
              <a:t>class</a:t>
            </a:r>
            <a:r>
              <a:rPr lang="tr-TR" b="1" dirty="0"/>
              <a:t> </a:t>
            </a:r>
            <a:r>
              <a:rPr lang="tr-TR" b="1" dirty="0" err="1"/>
              <a:t>periods</a:t>
            </a:r>
            <a:r>
              <a:rPr lang="tr-TR" b="1" dirty="0"/>
              <a:t> </a:t>
            </a:r>
            <a:r>
              <a:rPr lang="tr-TR" b="1" dirty="0" err="1"/>
              <a:t>or</a:t>
            </a:r>
            <a:r>
              <a:rPr lang="tr-TR" b="1" dirty="0"/>
              <a:t> </a:t>
            </a:r>
            <a:r>
              <a:rPr lang="tr-TR" b="1" dirty="0" err="1"/>
              <a:t>between</a:t>
            </a:r>
            <a:r>
              <a:rPr lang="tr-TR" b="1" dirty="0"/>
              <a:t> </a:t>
            </a:r>
            <a:r>
              <a:rPr lang="tr-TR" b="1" dirty="0" err="1"/>
              <a:t>activities</a:t>
            </a:r>
            <a:r>
              <a:rPr lang="tr-TR" b="1" dirty="0"/>
              <a:t> </a:t>
            </a:r>
            <a:r>
              <a:rPr lang="tr-TR" b="1" dirty="0" err="1"/>
              <a:t>within</a:t>
            </a:r>
            <a:r>
              <a:rPr lang="tr-TR" b="1" dirty="0"/>
              <a:t> a </a:t>
            </a:r>
            <a:r>
              <a:rPr lang="tr-TR" b="1" dirty="0" err="1"/>
              <a:t>class</a:t>
            </a:r>
            <a:r>
              <a:rPr lang="tr-TR" b="1" dirty="0"/>
              <a:t> </a:t>
            </a:r>
            <a:r>
              <a:rPr lang="tr-TR" b="1" dirty="0" err="1"/>
              <a:t>period</a:t>
            </a:r>
            <a:r>
              <a:rPr lang="tr-TR" b="1" dirty="0"/>
              <a:t> can be </a:t>
            </a:r>
            <a:r>
              <a:rPr lang="tr-TR" b="1" dirty="0" err="1"/>
              <a:t>times</a:t>
            </a:r>
            <a:r>
              <a:rPr lang="tr-TR" b="1" dirty="0"/>
              <a:t> </a:t>
            </a:r>
            <a:r>
              <a:rPr lang="tr-TR" b="1" dirty="0" err="1"/>
              <a:t>for</a:t>
            </a:r>
            <a:r>
              <a:rPr lang="tr-TR" b="1" dirty="0"/>
              <a:t> </a:t>
            </a:r>
            <a:r>
              <a:rPr lang="tr-TR" b="1" dirty="0" err="1"/>
              <a:t>confusion</a:t>
            </a:r>
            <a:r>
              <a:rPr lang="tr-TR" b="1" dirty="0"/>
              <a:t> </a:t>
            </a:r>
            <a:r>
              <a:rPr lang="tr-TR" b="1" dirty="0" err="1"/>
              <a:t>and</a:t>
            </a:r>
            <a:r>
              <a:rPr lang="tr-TR" b="1" dirty="0"/>
              <a:t> </a:t>
            </a:r>
            <a:r>
              <a:rPr lang="tr-TR" b="1" dirty="0" err="1"/>
              <a:t>chaos</a:t>
            </a:r>
            <a:r>
              <a:rPr lang="tr-TR" b="1" dirty="0"/>
              <a:t> - </a:t>
            </a:r>
            <a:r>
              <a:rPr lang="tr-TR" b="1" dirty="0" err="1"/>
              <a:t>it’s</a:t>
            </a:r>
            <a:r>
              <a:rPr lang="tr-TR" b="1" dirty="0"/>
              <a:t> an </a:t>
            </a:r>
            <a:r>
              <a:rPr lang="tr-TR" b="1" dirty="0" err="1"/>
              <a:t>easy</a:t>
            </a:r>
            <a:r>
              <a:rPr lang="tr-TR" b="1" dirty="0"/>
              <a:t> time </a:t>
            </a:r>
            <a:r>
              <a:rPr lang="tr-TR" b="1" dirty="0" err="1"/>
              <a:t>for</a:t>
            </a:r>
            <a:r>
              <a:rPr lang="tr-TR" b="1" dirty="0"/>
              <a:t> </a:t>
            </a:r>
            <a:r>
              <a:rPr lang="tr-TR" b="1" dirty="0" err="1"/>
              <a:t>students</a:t>
            </a:r>
            <a:r>
              <a:rPr lang="tr-TR" b="1" dirty="0"/>
              <a:t> </a:t>
            </a:r>
            <a:r>
              <a:rPr lang="tr-TR" b="1" dirty="0" err="1"/>
              <a:t>to</a:t>
            </a:r>
            <a:r>
              <a:rPr lang="tr-TR" b="1" dirty="0"/>
              <a:t> </a:t>
            </a:r>
            <a:r>
              <a:rPr lang="tr-TR" b="1" dirty="0" err="1"/>
              <a:t>become</a:t>
            </a:r>
            <a:r>
              <a:rPr lang="tr-TR" b="1" dirty="0"/>
              <a:t> </a:t>
            </a:r>
            <a:r>
              <a:rPr lang="tr-TR" b="1" dirty="0" err="1"/>
              <a:t>distracted</a:t>
            </a:r>
            <a:r>
              <a:rPr lang="tr-TR" b="1" dirty="0"/>
              <a:t>, </a:t>
            </a:r>
            <a:r>
              <a:rPr lang="tr-TR" b="1" dirty="0" err="1"/>
              <a:t>and</a:t>
            </a:r>
            <a:r>
              <a:rPr lang="tr-TR" b="1" dirty="0"/>
              <a:t> </a:t>
            </a:r>
            <a:r>
              <a:rPr lang="tr-TR" b="1" dirty="0" err="1"/>
              <a:t>before</a:t>
            </a:r>
            <a:r>
              <a:rPr lang="tr-TR" b="1" dirty="0"/>
              <a:t> </a:t>
            </a:r>
            <a:r>
              <a:rPr lang="tr-TR" b="1" dirty="0" err="1"/>
              <a:t>you</a:t>
            </a:r>
            <a:r>
              <a:rPr lang="tr-TR" b="1" dirty="0"/>
              <a:t> </a:t>
            </a:r>
            <a:r>
              <a:rPr lang="tr-TR" b="1" dirty="0" err="1"/>
              <a:t>know</a:t>
            </a:r>
            <a:r>
              <a:rPr lang="tr-TR" b="1" dirty="0"/>
              <a:t> it, </a:t>
            </a:r>
            <a:r>
              <a:rPr lang="tr-TR" b="1" dirty="0" err="1"/>
              <a:t>you’ve</a:t>
            </a:r>
            <a:r>
              <a:rPr lang="tr-TR" b="1" dirty="0"/>
              <a:t> </a:t>
            </a:r>
            <a:r>
              <a:rPr lang="tr-TR" b="1" dirty="0" err="1"/>
              <a:t>lost</a:t>
            </a:r>
            <a:r>
              <a:rPr lang="tr-TR" b="1" dirty="0"/>
              <a:t> </a:t>
            </a:r>
            <a:r>
              <a:rPr lang="tr-TR" b="1" dirty="0" err="1"/>
              <a:t>their</a:t>
            </a:r>
            <a:r>
              <a:rPr lang="tr-TR" b="1" dirty="0"/>
              <a:t> </a:t>
            </a:r>
            <a:r>
              <a:rPr lang="tr-TR" b="1" dirty="0" err="1"/>
              <a:t>attention</a:t>
            </a:r>
            <a:r>
              <a:rPr lang="tr-TR" b="1" dirty="0"/>
              <a:t>. Help </a:t>
            </a:r>
            <a:r>
              <a:rPr lang="tr-TR" b="1" dirty="0" err="1"/>
              <a:t>students</a:t>
            </a:r>
            <a:r>
              <a:rPr lang="tr-TR" b="1" dirty="0"/>
              <a:t> </a:t>
            </a:r>
            <a:r>
              <a:rPr lang="tr-TR" b="1" dirty="0" err="1"/>
              <a:t>know</a:t>
            </a:r>
            <a:r>
              <a:rPr lang="tr-TR" b="1" dirty="0"/>
              <a:t> </a:t>
            </a:r>
            <a:r>
              <a:rPr lang="tr-TR" b="1" dirty="0" err="1"/>
              <a:t>what</a:t>
            </a:r>
            <a:r>
              <a:rPr lang="tr-TR" b="1" dirty="0"/>
              <a:t> </a:t>
            </a:r>
            <a:r>
              <a:rPr lang="tr-TR" b="1" dirty="0" err="1"/>
              <a:t>to</a:t>
            </a:r>
            <a:r>
              <a:rPr lang="tr-TR" b="1" dirty="0"/>
              <a:t> </a:t>
            </a:r>
            <a:r>
              <a:rPr lang="tr-TR" b="1" dirty="0" err="1"/>
              <a:t>expect</a:t>
            </a:r>
            <a:r>
              <a:rPr lang="tr-TR" b="1" dirty="0"/>
              <a:t> </a:t>
            </a:r>
            <a:r>
              <a:rPr lang="tr-TR" b="1" dirty="0" err="1"/>
              <a:t>by</a:t>
            </a:r>
            <a:r>
              <a:rPr lang="tr-TR" b="1" dirty="0"/>
              <a:t> </a:t>
            </a:r>
            <a:r>
              <a:rPr lang="tr-TR" b="1" dirty="0" err="1"/>
              <a:t>using</a:t>
            </a:r>
            <a:r>
              <a:rPr lang="tr-TR" b="1" dirty="0"/>
              <a:t> </a:t>
            </a:r>
            <a:r>
              <a:rPr lang="tr-TR" b="1" dirty="0" err="1"/>
              <a:t>this</a:t>
            </a:r>
            <a:r>
              <a:rPr lang="tr-TR" b="1" dirty="0"/>
              <a:t> </a:t>
            </a:r>
            <a:r>
              <a:rPr lang="tr-TR" b="1" dirty="0" err="1"/>
              <a:t>slide</a:t>
            </a:r>
            <a:r>
              <a:rPr lang="tr-TR" b="1" dirty="0"/>
              <a:t> </a:t>
            </a:r>
            <a:r>
              <a:rPr lang="tr-TR" b="1" dirty="0" err="1"/>
              <a:t>to</a:t>
            </a:r>
            <a:r>
              <a:rPr lang="tr-TR" b="1" dirty="0"/>
              <a:t> </a:t>
            </a:r>
            <a:r>
              <a:rPr lang="tr-TR" b="1" dirty="0" err="1"/>
              <a:t>articulate</a:t>
            </a:r>
            <a:r>
              <a:rPr lang="tr-TR" b="1" dirty="0"/>
              <a:t> </a:t>
            </a:r>
            <a:r>
              <a:rPr lang="tr-TR" b="1" dirty="0" err="1"/>
              <a:t>clear</a:t>
            </a:r>
            <a:r>
              <a:rPr lang="tr-TR" b="1" dirty="0"/>
              <a:t> </a:t>
            </a:r>
            <a:r>
              <a:rPr lang="tr-TR" b="1" dirty="0" err="1"/>
              <a:t>steps</a:t>
            </a:r>
            <a:r>
              <a:rPr lang="tr-TR" b="1" dirty="0"/>
              <a:t> </a:t>
            </a:r>
            <a:r>
              <a:rPr lang="tr-TR" b="1" dirty="0" err="1"/>
              <a:t>for</a:t>
            </a:r>
            <a:r>
              <a:rPr lang="tr-TR" b="1" dirty="0"/>
              <a:t> </a:t>
            </a:r>
            <a:r>
              <a:rPr lang="tr-TR" b="1" dirty="0" err="1"/>
              <a:t>wrapping</a:t>
            </a:r>
            <a:r>
              <a:rPr lang="tr-TR" b="1" dirty="0"/>
              <a:t> </a:t>
            </a:r>
            <a:r>
              <a:rPr lang="tr-TR" b="1" dirty="0" err="1"/>
              <a:t>up</a:t>
            </a:r>
            <a:r>
              <a:rPr lang="tr-TR" b="1" dirty="0"/>
              <a:t> </a:t>
            </a:r>
            <a:r>
              <a:rPr lang="tr-TR" b="1" dirty="0" err="1"/>
              <a:t>one</a:t>
            </a:r>
            <a:r>
              <a:rPr lang="tr-TR" b="1" dirty="0"/>
              <a:t> </a:t>
            </a:r>
            <a:r>
              <a:rPr lang="tr-TR" b="1" dirty="0" err="1"/>
              <a:t>activity</a:t>
            </a:r>
            <a:r>
              <a:rPr lang="tr-TR" b="1" dirty="0"/>
              <a:t> </a:t>
            </a:r>
            <a:r>
              <a:rPr lang="tr-TR" b="1" dirty="0" err="1"/>
              <a:t>and</a:t>
            </a:r>
            <a:r>
              <a:rPr lang="tr-TR" b="1" dirty="0"/>
              <a:t> </a:t>
            </a:r>
            <a:r>
              <a:rPr lang="tr-TR" b="1" dirty="0" err="1"/>
              <a:t>prepare</a:t>
            </a:r>
            <a:r>
              <a:rPr lang="tr-TR" b="1" dirty="0"/>
              <a:t> </a:t>
            </a:r>
            <a:r>
              <a:rPr lang="tr-TR" b="1" dirty="0" err="1"/>
              <a:t>for</a:t>
            </a:r>
            <a:r>
              <a:rPr lang="tr-TR" b="1" dirty="0"/>
              <a:t> </a:t>
            </a:r>
            <a:r>
              <a:rPr lang="tr-TR" b="1" dirty="0" err="1"/>
              <a:t>the</a:t>
            </a:r>
            <a:r>
              <a:rPr lang="tr-TR" b="1" dirty="0"/>
              <a:t> </a:t>
            </a:r>
            <a:r>
              <a:rPr lang="tr-TR" b="1" dirty="0" err="1"/>
              <a:t>next</a:t>
            </a:r>
            <a:r>
              <a:rPr lang="tr-TR" b="1" dirty="0"/>
              <a:t>. </a:t>
            </a:r>
            <a:r>
              <a:rPr lang="tr-TR" b="1" dirty="0" err="1"/>
              <a:t>Try</a:t>
            </a:r>
            <a:r>
              <a:rPr lang="tr-TR" b="1" dirty="0"/>
              <a:t> </a:t>
            </a:r>
            <a:r>
              <a:rPr lang="tr-TR" b="1" dirty="0" err="1"/>
              <a:t>to</a:t>
            </a:r>
            <a:r>
              <a:rPr lang="tr-TR" b="1" dirty="0"/>
              <a:t> </a:t>
            </a:r>
            <a:r>
              <a:rPr lang="tr-TR" b="1" dirty="0" err="1"/>
              <a:t>keep</a:t>
            </a:r>
            <a:r>
              <a:rPr lang="tr-TR" b="1" dirty="0"/>
              <a:t> </a:t>
            </a:r>
            <a:r>
              <a:rPr lang="tr-TR" b="1" dirty="0" err="1"/>
              <a:t>the</a:t>
            </a:r>
            <a:r>
              <a:rPr lang="tr-TR" b="1" dirty="0"/>
              <a:t> </a:t>
            </a:r>
            <a:r>
              <a:rPr lang="tr-TR" b="1" dirty="0" err="1"/>
              <a:t>list</a:t>
            </a:r>
            <a:r>
              <a:rPr lang="tr-TR" b="1" dirty="0"/>
              <a:t> </a:t>
            </a:r>
            <a:r>
              <a:rPr lang="tr-TR" b="1" dirty="0" err="1"/>
              <a:t>to</a:t>
            </a:r>
            <a:r>
              <a:rPr lang="tr-TR" b="1" dirty="0"/>
              <a:t> </a:t>
            </a:r>
            <a:r>
              <a:rPr lang="tr-TR" b="1" dirty="0" err="1"/>
              <a:t>no</a:t>
            </a:r>
            <a:r>
              <a:rPr lang="tr-TR" b="1" dirty="0"/>
              <a:t> </a:t>
            </a:r>
            <a:r>
              <a:rPr lang="tr-TR" b="1" dirty="0" err="1"/>
              <a:t>more</a:t>
            </a:r>
            <a:r>
              <a:rPr lang="tr-TR" b="1" dirty="0"/>
              <a:t> </a:t>
            </a:r>
            <a:r>
              <a:rPr lang="tr-TR" b="1" dirty="0" err="1"/>
              <a:t>than</a:t>
            </a:r>
            <a:r>
              <a:rPr lang="tr-TR" b="1" dirty="0"/>
              <a:t> </a:t>
            </a:r>
            <a:r>
              <a:rPr lang="tr-TR" b="1" dirty="0" err="1"/>
              <a:t>three</a:t>
            </a:r>
            <a:r>
              <a:rPr lang="tr-TR" b="1" dirty="0"/>
              <a:t> </a:t>
            </a:r>
            <a:r>
              <a:rPr lang="tr-TR" b="1" dirty="0" err="1"/>
              <a:t>steps</a:t>
            </a:r>
            <a:r>
              <a:rPr lang="tr-TR" b="1" dirty="0"/>
              <a:t> </a:t>
            </a:r>
            <a:r>
              <a:rPr lang="tr-TR" b="1" dirty="0" err="1"/>
              <a:t>if</a:t>
            </a:r>
            <a:r>
              <a:rPr lang="tr-TR" b="1" dirty="0"/>
              <a:t> </a:t>
            </a:r>
            <a:r>
              <a:rPr lang="tr-TR" b="1" dirty="0" err="1"/>
              <a:t>you</a:t>
            </a:r>
            <a:r>
              <a:rPr lang="tr-TR" b="1" dirty="0"/>
              <a:t> can.</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tr-TR" b="1" dirty="0" err="1"/>
              <a:t>Answer</a:t>
            </a:r>
            <a:r>
              <a:rPr lang="tr-TR" b="1" dirty="0"/>
              <a:t> is: 0010 0111</a:t>
            </a:r>
            <a:endParaRPr b="1"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85a65d3a3c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85a65d3a3c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a:t>🍐 </a:t>
            </a:r>
            <a:r>
              <a:rPr lang="tr-TR" b="1" dirty="0" err="1"/>
              <a:t>This</a:t>
            </a:r>
            <a:r>
              <a:rPr lang="tr-TR" b="1" dirty="0"/>
              <a:t> is a </a:t>
            </a:r>
            <a:r>
              <a:rPr lang="tr-TR" b="1" dirty="0" err="1"/>
              <a:t>Pear</a:t>
            </a:r>
            <a:r>
              <a:rPr lang="tr-TR" b="1" dirty="0"/>
              <a:t> </a:t>
            </a:r>
            <a:r>
              <a:rPr lang="tr-TR" b="1" dirty="0" err="1"/>
              <a:t>Deck</a:t>
            </a:r>
            <a:r>
              <a:rPr lang="tr-TR" b="1" dirty="0"/>
              <a:t> </a:t>
            </a:r>
            <a:r>
              <a:rPr lang="tr-TR" b="1" dirty="0" err="1"/>
              <a:t>Text</a:t>
            </a:r>
            <a:r>
              <a:rPr lang="tr-TR" b="1" dirty="0"/>
              <a:t> </a:t>
            </a:r>
            <a:r>
              <a:rPr lang="tr-TR" b="1" dirty="0" err="1"/>
              <a:t>Slide</a:t>
            </a:r>
            <a:r>
              <a:rPr lang="tr-TR" b="1" dirty="0"/>
              <a:t> </a:t>
            </a:r>
            <a:endParaRPr b="1" dirty="0"/>
          </a:p>
          <a:p>
            <a:pPr marL="0" lvl="0" indent="0" algn="l" rtl="0">
              <a:spcBef>
                <a:spcPts val="0"/>
              </a:spcBef>
              <a:spcAft>
                <a:spcPts val="0"/>
              </a:spcAft>
              <a:buNone/>
            </a:pPr>
            <a:r>
              <a:rPr lang="tr-TR" b="1" dirty="0"/>
              <a:t>🍐 </a:t>
            </a:r>
            <a:r>
              <a:rPr lang="tr-TR" b="1" dirty="0" err="1"/>
              <a:t>To</a:t>
            </a:r>
            <a:r>
              <a:rPr lang="tr-TR" b="1" dirty="0"/>
              <a:t> </a:t>
            </a:r>
            <a:r>
              <a:rPr lang="tr-TR" b="1" dirty="0" err="1"/>
              <a:t>edit</a:t>
            </a:r>
            <a:r>
              <a:rPr lang="tr-TR" b="1" dirty="0"/>
              <a:t> </a:t>
            </a:r>
            <a:r>
              <a:rPr lang="tr-TR" b="1" dirty="0" err="1"/>
              <a:t>the</a:t>
            </a:r>
            <a:r>
              <a:rPr lang="tr-TR" b="1" dirty="0"/>
              <a:t> </a:t>
            </a:r>
            <a:r>
              <a:rPr lang="tr-TR" b="1" dirty="0" err="1"/>
              <a:t>type</a:t>
            </a:r>
            <a:r>
              <a:rPr lang="tr-TR" b="1" dirty="0"/>
              <a:t> of </a:t>
            </a:r>
            <a:r>
              <a:rPr lang="tr-TR" b="1" dirty="0" err="1"/>
              <a:t>question</a:t>
            </a:r>
            <a:r>
              <a:rPr lang="tr-TR" b="1" dirty="0"/>
              <a:t>, </a:t>
            </a:r>
            <a:r>
              <a:rPr lang="tr-TR" b="1" dirty="0" err="1"/>
              <a:t>go</a:t>
            </a:r>
            <a:r>
              <a:rPr lang="tr-TR" b="1" dirty="0"/>
              <a:t> </a:t>
            </a:r>
            <a:r>
              <a:rPr lang="tr-TR" b="1" dirty="0" err="1"/>
              <a:t>back</a:t>
            </a:r>
            <a:r>
              <a:rPr lang="tr-TR" b="1" dirty="0"/>
              <a:t> </a:t>
            </a:r>
            <a:r>
              <a:rPr lang="tr-TR" b="1" dirty="0" err="1"/>
              <a:t>to</a:t>
            </a:r>
            <a:r>
              <a:rPr lang="tr-TR" b="1" dirty="0"/>
              <a:t> </a:t>
            </a:r>
            <a:r>
              <a:rPr lang="tr-TR" b="1" dirty="0" err="1"/>
              <a:t>the</a:t>
            </a:r>
            <a:r>
              <a:rPr lang="tr-TR" b="1" dirty="0"/>
              <a:t> "Ask </a:t>
            </a:r>
            <a:r>
              <a:rPr lang="tr-TR" b="1" dirty="0" err="1"/>
              <a:t>Students</a:t>
            </a:r>
            <a:r>
              <a:rPr lang="tr-TR" b="1" dirty="0"/>
              <a:t> a </a:t>
            </a:r>
            <a:r>
              <a:rPr lang="tr-TR" b="1" dirty="0" err="1"/>
              <a:t>Question</a:t>
            </a:r>
            <a:r>
              <a:rPr lang="tr-TR" b="1" dirty="0"/>
              <a:t>" in </a:t>
            </a:r>
            <a:r>
              <a:rPr lang="tr-TR" b="1" dirty="0" err="1"/>
              <a:t>the</a:t>
            </a:r>
            <a:r>
              <a:rPr lang="tr-TR" b="1" dirty="0"/>
              <a:t> </a:t>
            </a:r>
            <a:r>
              <a:rPr lang="tr-TR" b="1" dirty="0" err="1"/>
              <a:t>Pear</a:t>
            </a:r>
            <a:r>
              <a:rPr lang="tr-TR" b="1" dirty="0"/>
              <a:t> </a:t>
            </a:r>
            <a:r>
              <a:rPr lang="tr-TR" b="1" dirty="0" err="1"/>
              <a:t>Deck</a:t>
            </a:r>
            <a:r>
              <a:rPr lang="tr-TR" b="1" dirty="0"/>
              <a:t> </a:t>
            </a:r>
            <a:r>
              <a:rPr lang="tr-TR" b="1" dirty="0" err="1"/>
              <a:t>sidebar</a:t>
            </a:r>
            <a:r>
              <a:rPr lang="tr-TR" b="1" dirty="0"/>
              <a:t>.</a:t>
            </a:r>
            <a:endParaRPr b="1" dirty="0"/>
          </a:p>
          <a:p>
            <a:pPr marL="0" lvl="0" indent="0" algn="l" rtl="0">
              <a:spcBef>
                <a:spcPts val="0"/>
              </a:spcBef>
              <a:spcAft>
                <a:spcPts val="0"/>
              </a:spcAft>
              <a:buNone/>
            </a:pPr>
            <a:r>
              <a:rPr lang="tr-TR" b="1" dirty="0"/>
              <a:t>Geçiş </a:t>
            </a:r>
            <a:r>
              <a:rPr lang="tr-TR" b="1" dirty="0" err="1"/>
              <a:t>ŞablonuDers</a:t>
            </a:r>
            <a:r>
              <a:rPr lang="tr-TR" b="1" dirty="0"/>
              <a:t> saatleri arasındaki veya bir ders dönemi içindeki etkinlikler arasındaki geçişler, karışıklık ve kaos zamanları olabilir - öğrencilerin dikkatlerinin dağılması kolay bir zamandır ve siz farkına varmadan dikkatlerini kaybedersiniz. Bir aktiviteyi tamamlamak ve bir sonraki aktiviteye hazırlanmak için net adımlar belirtmek için bu slaydı kullanarak öğrencilerin ne beklemeleri gerektiğini bilmelerine yardımcı olun. Mümkünse listeyi üç adımdan fazla tutmamaya </a:t>
            </a:r>
            <a:r>
              <a:rPr lang="tr-TR" b="1" dirty="0" err="1"/>
              <a:t>çalışın.Cevap</a:t>
            </a:r>
            <a:r>
              <a:rPr lang="tr-TR" b="1" dirty="0"/>
              <a:t>: 1111 1001</a:t>
            </a:r>
          </a:p>
          <a:p>
            <a:pPr marL="0" lvl="0" indent="0" algn="l" rtl="0">
              <a:spcBef>
                <a:spcPts val="0"/>
              </a:spcBef>
              <a:spcAft>
                <a:spcPts val="0"/>
              </a:spcAft>
              <a:buNone/>
            </a:pPr>
            <a:endParaRPr lang="tr-TR" b="1" dirty="0"/>
          </a:p>
          <a:p>
            <a:pPr marL="0" lvl="0" indent="0" algn="l" rtl="0">
              <a:spcBef>
                <a:spcPts val="0"/>
              </a:spcBef>
              <a:spcAft>
                <a:spcPts val="0"/>
              </a:spcAft>
              <a:buNone/>
            </a:pPr>
            <a:r>
              <a:rPr lang="tr-TR" b="1" dirty="0" err="1"/>
              <a:t>Transition</a:t>
            </a:r>
            <a:r>
              <a:rPr lang="tr-TR" b="1" dirty="0"/>
              <a:t> </a:t>
            </a:r>
            <a:r>
              <a:rPr lang="tr-TR" b="1" dirty="0" err="1"/>
              <a:t>Template</a:t>
            </a:r>
            <a:endParaRPr b="1" dirty="0"/>
          </a:p>
          <a:p>
            <a:pPr marL="0" lvl="0" indent="0" algn="l" rtl="0">
              <a:spcBef>
                <a:spcPts val="0"/>
              </a:spcBef>
              <a:spcAft>
                <a:spcPts val="0"/>
              </a:spcAft>
              <a:buNone/>
            </a:pPr>
            <a:r>
              <a:rPr lang="tr-TR" b="1" dirty="0" err="1"/>
              <a:t>Transitions</a:t>
            </a:r>
            <a:r>
              <a:rPr lang="tr-TR" b="1" dirty="0"/>
              <a:t> </a:t>
            </a:r>
            <a:r>
              <a:rPr lang="tr-TR" b="1" dirty="0" err="1"/>
              <a:t>between</a:t>
            </a:r>
            <a:r>
              <a:rPr lang="tr-TR" b="1" dirty="0"/>
              <a:t> </a:t>
            </a:r>
            <a:r>
              <a:rPr lang="tr-TR" b="1" dirty="0" err="1"/>
              <a:t>class</a:t>
            </a:r>
            <a:r>
              <a:rPr lang="tr-TR" b="1" dirty="0"/>
              <a:t> </a:t>
            </a:r>
            <a:r>
              <a:rPr lang="tr-TR" b="1" dirty="0" err="1"/>
              <a:t>periods</a:t>
            </a:r>
            <a:r>
              <a:rPr lang="tr-TR" b="1" dirty="0"/>
              <a:t> </a:t>
            </a:r>
            <a:r>
              <a:rPr lang="tr-TR" b="1" dirty="0" err="1"/>
              <a:t>or</a:t>
            </a:r>
            <a:r>
              <a:rPr lang="tr-TR" b="1" dirty="0"/>
              <a:t> </a:t>
            </a:r>
            <a:r>
              <a:rPr lang="tr-TR" b="1" dirty="0" err="1"/>
              <a:t>between</a:t>
            </a:r>
            <a:r>
              <a:rPr lang="tr-TR" b="1" dirty="0"/>
              <a:t> </a:t>
            </a:r>
            <a:r>
              <a:rPr lang="tr-TR" b="1" dirty="0" err="1"/>
              <a:t>activities</a:t>
            </a:r>
            <a:r>
              <a:rPr lang="tr-TR" b="1" dirty="0"/>
              <a:t> </a:t>
            </a:r>
            <a:r>
              <a:rPr lang="tr-TR" b="1" dirty="0" err="1"/>
              <a:t>within</a:t>
            </a:r>
            <a:r>
              <a:rPr lang="tr-TR" b="1" dirty="0"/>
              <a:t> a </a:t>
            </a:r>
            <a:r>
              <a:rPr lang="tr-TR" b="1" dirty="0" err="1"/>
              <a:t>class</a:t>
            </a:r>
            <a:r>
              <a:rPr lang="tr-TR" b="1" dirty="0"/>
              <a:t> </a:t>
            </a:r>
            <a:r>
              <a:rPr lang="tr-TR" b="1" dirty="0" err="1"/>
              <a:t>period</a:t>
            </a:r>
            <a:r>
              <a:rPr lang="tr-TR" b="1" dirty="0"/>
              <a:t> can be </a:t>
            </a:r>
            <a:r>
              <a:rPr lang="tr-TR" b="1" dirty="0" err="1"/>
              <a:t>times</a:t>
            </a:r>
            <a:r>
              <a:rPr lang="tr-TR" b="1" dirty="0"/>
              <a:t> </a:t>
            </a:r>
            <a:r>
              <a:rPr lang="tr-TR" b="1" dirty="0" err="1"/>
              <a:t>for</a:t>
            </a:r>
            <a:r>
              <a:rPr lang="tr-TR" b="1" dirty="0"/>
              <a:t> </a:t>
            </a:r>
            <a:r>
              <a:rPr lang="tr-TR" b="1" dirty="0" err="1"/>
              <a:t>confusion</a:t>
            </a:r>
            <a:r>
              <a:rPr lang="tr-TR" b="1" dirty="0"/>
              <a:t> </a:t>
            </a:r>
            <a:r>
              <a:rPr lang="tr-TR" b="1" dirty="0" err="1"/>
              <a:t>and</a:t>
            </a:r>
            <a:r>
              <a:rPr lang="tr-TR" b="1" dirty="0"/>
              <a:t> </a:t>
            </a:r>
            <a:r>
              <a:rPr lang="tr-TR" b="1" dirty="0" err="1"/>
              <a:t>chaos</a:t>
            </a:r>
            <a:r>
              <a:rPr lang="tr-TR" b="1" dirty="0"/>
              <a:t> - </a:t>
            </a:r>
            <a:r>
              <a:rPr lang="tr-TR" b="1" dirty="0" err="1"/>
              <a:t>it’s</a:t>
            </a:r>
            <a:r>
              <a:rPr lang="tr-TR" b="1" dirty="0"/>
              <a:t> an </a:t>
            </a:r>
            <a:r>
              <a:rPr lang="tr-TR" b="1" dirty="0" err="1"/>
              <a:t>easy</a:t>
            </a:r>
            <a:r>
              <a:rPr lang="tr-TR" b="1" dirty="0"/>
              <a:t> time </a:t>
            </a:r>
            <a:r>
              <a:rPr lang="tr-TR" b="1" dirty="0" err="1"/>
              <a:t>for</a:t>
            </a:r>
            <a:r>
              <a:rPr lang="tr-TR" b="1" dirty="0"/>
              <a:t> </a:t>
            </a:r>
            <a:r>
              <a:rPr lang="tr-TR" b="1" dirty="0" err="1"/>
              <a:t>students</a:t>
            </a:r>
            <a:r>
              <a:rPr lang="tr-TR" b="1" dirty="0"/>
              <a:t> </a:t>
            </a:r>
            <a:r>
              <a:rPr lang="tr-TR" b="1" dirty="0" err="1"/>
              <a:t>to</a:t>
            </a:r>
            <a:r>
              <a:rPr lang="tr-TR" b="1" dirty="0"/>
              <a:t> </a:t>
            </a:r>
            <a:r>
              <a:rPr lang="tr-TR" b="1" dirty="0" err="1"/>
              <a:t>become</a:t>
            </a:r>
            <a:r>
              <a:rPr lang="tr-TR" b="1" dirty="0"/>
              <a:t> </a:t>
            </a:r>
            <a:r>
              <a:rPr lang="tr-TR" b="1" dirty="0" err="1"/>
              <a:t>distracted</a:t>
            </a:r>
            <a:r>
              <a:rPr lang="tr-TR" b="1" dirty="0"/>
              <a:t>, </a:t>
            </a:r>
            <a:r>
              <a:rPr lang="tr-TR" b="1" dirty="0" err="1"/>
              <a:t>and</a:t>
            </a:r>
            <a:r>
              <a:rPr lang="tr-TR" b="1" dirty="0"/>
              <a:t> </a:t>
            </a:r>
            <a:r>
              <a:rPr lang="tr-TR" b="1" dirty="0" err="1"/>
              <a:t>before</a:t>
            </a:r>
            <a:r>
              <a:rPr lang="tr-TR" b="1" dirty="0"/>
              <a:t> </a:t>
            </a:r>
            <a:r>
              <a:rPr lang="tr-TR" b="1" dirty="0" err="1"/>
              <a:t>you</a:t>
            </a:r>
            <a:r>
              <a:rPr lang="tr-TR" b="1" dirty="0"/>
              <a:t> </a:t>
            </a:r>
            <a:r>
              <a:rPr lang="tr-TR" b="1" dirty="0" err="1"/>
              <a:t>know</a:t>
            </a:r>
            <a:r>
              <a:rPr lang="tr-TR" b="1" dirty="0"/>
              <a:t> it, </a:t>
            </a:r>
            <a:r>
              <a:rPr lang="tr-TR" b="1" dirty="0" err="1"/>
              <a:t>you’ve</a:t>
            </a:r>
            <a:r>
              <a:rPr lang="tr-TR" b="1" dirty="0"/>
              <a:t> </a:t>
            </a:r>
            <a:r>
              <a:rPr lang="tr-TR" b="1" dirty="0" err="1"/>
              <a:t>lost</a:t>
            </a:r>
            <a:r>
              <a:rPr lang="tr-TR" b="1" dirty="0"/>
              <a:t> </a:t>
            </a:r>
            <a:r>
              <a:rPr lang="tr-TR" b="1" dirty="0" err="1"/>
              <a:t>their</a:t>
            </a:r>
            <a:r>
              <a:rPr lang="tr-TR" b="1" dirty="0"/>
              <a:t> </a:t>
            </a:r>
            <a:r>
              <a:rPr lang="tr-TR" b="1" dirty="0" err="1"/>
              <a:t>attention</a:t>
            </a:r>
            <a:r>
              <a:rPr lang="tr-TR" b="1" dirty="0"/>
              <a:t>. Help </a:t>
            </a:r>
            <a:r>
              <a:rPr lang="tr-TR" b="1" dirty="0" err="1"/>
              <a:t>students</a:t>
            </a:r>
            <a:r>
              <a:rPr lang="tr-TR" b="1" dirty="0"/>
              <a:t> </a:t>
            </a:r>
            <a:r>
              <a:rPr lang="tr-TR" b="1" dirty="0" err="1"/>
              <a:t>know</a:t>
            </a:r>
            <a:r>
              <a:rPr lang="tr-TR" b="1" dirty="0"/>
              <a:t> </a:t>
            </a:r>
            <a:r>
              <a:rPr lang="tr-TR" b="1" dirty="0" err="1"/>
              <a:t>what</a:t>
            </a:r>
            <a:r>
              <a:rPr lang="tr-TR" b="1" dirty="0"/>
              <a:t> </a:t>
            </a:r>
            <a:r>
              <a:rPr lang="tr-TR" b="1" dirty="0" err="1"/>
              <a:t>to</a:t>
            </a:r>
            <a:r>
              <a:rPr lang="tr-TR" b="1" dirty="0"/>
              <a:t> </a:t>
            </a:r>
            <a:r>
              <a:rPr lang="tr-TR" b="1" dirty="0" err="1"/>
              <a:t>expect</a:t>
            </a:r>
            <a:r>
              <a:rPr lang="tr-TR" b="1" dirty="0"/>
              <a:t> </a:t>
            </a:r>
            <a:r>
              <a:rPr lang="tr-TR" b="1" dirty="0" err="1"/>
              <a:t>by</a:t>
            </a:r>
            <a:r>
              <a:rPr lang="tr-TR" b="1" dirty="0"/>
              <a:t> </a:t>
            </a:r>
            <a:r>
              <a:rPr lang="tr-TR" b="1" dirty="0" err="1"/>
              <a:t>using</a:t>
            </a:r>
            <a:r>
              <a:rPr lang="tr-TR" b="1" dirty="0"/>
              <a:t> </a:t>
            </a:r>
            <a:r>
              <a:rPr lang="tr-TR" b="1" dirty="0" err="1"/>
              <a:t>this</a:t>
            </a:r>
            <a:r>
              <a:rPr lang="tr-TR" b="1" dirty="0"/>
              <a:t> </a:t>
            </a:r>
            <a:r>
              <a:rPr lang="tr-TR" b="1" dirty="0" err="1"/>
              <a:t>slide</a:t>
            </a:r>
            <a:r>
              <a:rPr lang="tr-TR" b="1" dirty="0"/>
              <a:t> </a:t>
            </a:r>
            <a:r>
              <a:rPr lang="tr-TR" b="1" dirty="0" err="1"/>
              <a:t>to</a:t>
            </a:r>
            <a:r>
              <a:rPr lang="tr-TR" b="1" dirty="0"/>
              <a:t> </a:t>
            </a:r>
            <a:r>
              <a:rPr lang="tr-TR" b="1" dirty="0" err="1"/>
              <a:t>articulate</a:t>
            </a:r>
            <a:r>
              <a:rPr lang="tr-TR" b="1" dirty="0"/>
              <a:t> </a:t>
            </a:r>
            <a:r>
              <a:rPr lang="tr-TR" b="1" dirty="0" err="1"/>
              <a:t>clear</a:t>
            </a:r>
            <a:r>
              <a:rPr lang="tr-TR" b="1" dirty="0"/>
              <a:t> </a:t>
            </a:r>
            <a:r>
              <a:rPr lang="tr-TR" b="1" dirty="0" err="1"/>
              <a:t>steps</a:t>
            </a:r>
            <a:r>
              <a:rPr lang="tr-TR" b="1" dirty="0"/>
              <a:t> </a:t>
            </a:r>
            <a:r>
              <a:rPr lang="tr-TR" b="1" dirty="0" err="1"/>
              <a:t>for</a:t>
            </a:r>
            <a:r>
              <a:rPr lang="tr-TR" b="1" dirty="0"/>
              <a:t> </a:t>
            </a:r>
            <a:r>
              <a:rPr lang="tr-TR" b="1" dirty="0" err="1"/>
              <a:t>wrapping</a:t>
            </a:r>
            <a:r>
              <a:rPr lang="tr-TR" b="1" dirty="0"/>
              <a:t> </a:t>
            </a:r>
            <a:r>
              <a:rPr lang="tr-TR" b="1" dirty="0" err="1"/>
              <a:t>up</a:t>
            </a:r>
            <a:r>
              <a:rPr lang="tr-TR" b="1" dirty="0"/>
              <a:t> </a:t>
            </a:r>
            <a:r>
              <a:rPr lang="tr-TR" b="1" dirty="0" err="1"/>
              <a:t>one</a:t>
            </a:r>
            <a:r>
              <a:rPr lang="tr-TR" b="1" dirty="0"/>
              <a:t> </a:t>
            </a:r>
            <a:r>
              <a:rPr lang="tr-TR" b="1" dirty="0" err="1"/>
              <a:t>activity</a:t>
            </a:r>
            <a:r>
              <a:rPr lang="tr-TR" b="1" dirty="0"/>
              <a:t> </a:t>
            </a:r>
            <a:r>
              <a:rPr lang="tr-TR" b="1" dirty="0" err="1"/>
              <a:t>and</a:t>
            </a:r>
            <a:r>
              <a:rPr lang="tr-TR" b="1" dirty="0"/>
              <a:t> </a:t>
            </a:r>
            <a:r>
              <a:rPr lang="tr-TR" b="1" dirty="0" err="1"/>
              <a:t>prepare</a:t>
            </a:r>
            <a:r>
              <a:rPr lang="tr-TR" b="1" dirty="0"/>
              <a:t> </a:t>
            </a:r>
            <a:r>
              <a:rPr lang="tr-TR" b="1" dirty="0" err="1"/>
              <a:t>for</a:t>
            </a:r>
            <a:r>
              <a:rPr lang="tr-TR" b="1" dirty="0"/>
              <a:t> </a:t>
            </a:r>
            <a:r>
              <a:rPr lang="tr-TR" b="1" dirty="0" err="1"/>
              <a:t>the</a:t>
            </a:r>
            <a:r>
              <a:rPr lang="tr-TR" b="1" dirty="0"/>
              <a:t> </a:t>
            </a:r>
            <a:r>
              <a:rPr lang="tr-TR" b="1" dirty="0" err="1"/>
              <a:t>next</a:t>
            </a:r>
            <a:r>
              <a:rPr lang="tr-TR" b="1" dirty="0"/>
              <a:t>. </a:t>
            </a:r>
            <a:r>
              <a:rPr lang="tr-TR" b="1" dirty="0" err="1"/>
              <a:t>Try</a:t>
            </a:r>
            <a:r>
              <a:rPr lang="tr-TR" b="1" dirty="0"/>
              <a:t> </a:t>
            </a:r>
            <a:r>
              <a:rPr lang="tr-TR" b="1" dirty="0" err="1"/>
              <a:t>to</a:t>
            </a:r>
            <a:r>
              <a:rPr lang="tr-TR" b="1" dirty="0"/>
              <a:t> </a:t>
            </a:r>
            <a:r>
              <a:rPr lang="tr-TR" b="1" dirty="0" err="1"/>
              <a:t>keep</a:t>
            </a:r>
            <a:r>
              <a:rPr lang="tr-TR" b="1" dirty="0"/>
              <a:t> </a:t>
            </a:r>
            <a:r>
              <a:rPr lang="tr-TR" b="1" dirty="0" err="1"/>
              <a:t>the</a:t>
            </a:r>
            <a:r>
              <a:rPr lang="tr-TR" b="1" dirty="0"/>
              <a:t> </a:t>
            </a:r>
            <a:r>
              <a:rPr lang="tr-TR" b="1" dirty="0" err="1"/>
              <a:t>list</a:t>
            </a:r>
            <a:r>
              <a:rPr lang="tr-TR" b="1" dirty="0"/>
              <a:t> </a:t>
            </a:r>
            <a:r>
              <a:rPr lang="tr-TR" b="1" dirty="0" err="1"/>
              <a:t>to</a:t>
            </a:r>
            <a:r>
              <a:rPr lang="tr-TR" b="1" dirty="0"/>
              <a:t> </a:t>
            </a:r>
            <a:r>
              <a:rPr lang="tr-TR" b="1" dirty="0" err="1"/>
              <a:t>no</a:t>
            </a:r>
            <a:r>
              <a:rPr lang="tr-TR" b="1" dirty="0"/>
              <a:t> </a:t>
            </a:r>
            <a:r>
              <a:rPr lang="tr-TR" b="1" dirty="0" err="1"/>
              <a:t>more</a:t>
            </a:r>
            <a:r>
              <a:rPr lang="tr-TR" b="1" dirty="0"/>
              <a:t> </a:t>
            </a:r>
            <a:r>
              <a:rPr lang="tr-TR" b="1" dirty="0" err="1"/>
              <a:t>than</a:t>
            </a:r>
            <a:r>
              <a:rPr lang="tr-TR" b="1" dirty="0"/>
              <a:t> </a:t>
            </a:r>
            <a:r>
              <a:rPr lang="tr-TR" b="1" dirty="0" err="1"/>
              <a:t>three</a:t>
            </a:r>
            <a:r>
              <a:rPr lang="tr-TR" b="1" dirty="0"/>
              <a:t> </a:t>
            </a:r>
            <a:r>
              <a:rPr lang="tr-TR" b="1" dirty="0" err="1"/>
              <a:t>steps</a:t>
            </a:r>
            <a:r>
              <a:rPr lang="tr-TR" b="1" dirty="0"/>
              <a:t> </a:t>
            </a:r>
            <a:r>
              <a:rPr lang="tr-TR" b="1" dirty="0" err="1"/>
              <a:t>if</a:t>
            </a:r>
            <a:r>
              <a:rPr lang="tr-TR" b="1" dirty="0"/>
              <a:t> </a:t>
            </a:r>
            <a:r>
              <a:rPr lang="tr-TR" b="1" dirty="0" err="1"/>
              <a:t>you</a:t>
            </a:r>
            <a:r>
              <a:rPr lang="tr-TR" b="1" dirty="0"/>
              <a:t> can.</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tr-TR" b="1" dirty="0" err="1"/>
              <a:t>Answer</a:t>
            </a:r>
            <a:r>
              <a:rPr lang="tr-TR" b="1" dirty="0"/>
              <a:t> is: 1111 1001</a:t>
            </a:r>
            <a:endParaRPr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5a65d3a3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85a65d3a3c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tr-TR" sz="1400" dirty="0"/>
              <a:t>Ethernet adreslerine MAC (Medya Erişim Kontrolü) adresleri denir.</a:t>
            </a:r>
          </a:p>
          <a:p>
            <a:pPr marL="139700" lvl="0" indent="0" algn="l" rtl="0">
              <a:lnSpc>
                <a:spcPct val="100000"/>
              </a:lnSpc>
              <a:spcBef>
                <a:spcPts val="0"/>
              </a:spcBef>
              <a:spcAft>
                <a:spcPts val="0"/>
              </a:spcAft>
              <a:buSzPts val="1400"/>
              <a:buNone/>
            </a:pPr>
            <a:r>
              <a:rPr lang="tr-TR" sz="1400" dirty="0"/>
              <a:t>Her ağ cihazının benzersiz bir MAC adresi vardır. Bir Ethernet çerçevesi gönderdiğimizde, kaynak olarak kendi MAC adresimizi ve hedef olarak alıcı MAC adresini ekliyoruz. </a:t>
            </a:r>
          </a:p>
          <a:p>
            <a:pPr marL="139700" lvl="0" indent="0" algn="l" rtl="0">
              <a:lnSpc>
                <a:spcPct val="100000"/>
              </a:lnSpc>
              <a:spcBef>
                <a:spcPts val="0"/>
              </a:spcBef>
              <a:spcAft>
                <a:spcPts val="0"/>
              </a:spcAft>
              <a:buSzPts val="1400"/>
              <a:buNone/>
            </a:pPr>
            <a:r>
              <a:rPr lang="tr-TR" sz="1400" dirty="0"/>
              <a:t>MAC Adresleri, üretim sırasında ağ kartına (Ağ Arayüz Kartı olarak bilinir) gömülü olan bir bilgisayarın </a:t>
            </a:r>
          </a:p>
          <a:p>
            <a:pPr marL="139700" lvl="0" indent="0" algn="l" rtl="0">
              <a:lnSpc>
                <a:spcPct val="100000"/>
              </a:lnSpc>
              <a:spcBef>
                <a:spcPts val="0"/>
              </a:spcBef>
              <a:spcAft>
                <a:spcPts val="0"/>
              </a:spcAft>
              <a:buSzPts val="1400"/>
              <a:buNone/>
            </a:pPr>
            <a:r>
              <a:rPr lang="tr-TR" sz="1400" dirty="0"/>
              <a:t>benzersiz 48 bitlik donanım numarasıdır. MAC Adresi, bir ağ cihazının Fiziksel Adresi olarak da bilinir.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a:t>Ethernet </a:t>
            </a:r>
            <a:r>
              <a:rPr lang="tr-TR" sz="1400" dirty="0" err="1"/>
              <a:t>addresses</a:t>
            </a:r>
            <a:r>
              <a:rPr lang="tr-TR" sz="1400" dirty="0"/>
              <a:t> </a:t>
            </a:r>
            <a:r>
              <a:rPr lang="tr-TR" sz="1400" dirty="0" err="1"/>
              <a:t>are</a:t>
            </a:r>
            <a:r>
              <a:rPr lang="tr-TR" sz="1400" dirty="0"/>
              <a:t> </a:t>
            </a:r>
            <a:r>
              <a:rPr lang="tr-TR" sz="1400" dirty="0" err="1"/>
              <a:t>called</a:t>
            </a:r>
            <a:r>
              <a:rPr lang="tr-TR" sz="1400" dirty="0"/>
              <a:t> MAC (Media Access Control) </a:t>
            </a:r>
            <a:r>
              <a:rPr lang="tr-TR" sz="1400" dirty="0" err="1"/>
              <a:t>addresses</a:t>
            </a:r>
            <a:r>
              <a:rPr lang="tr-TR" sz="1400" dirty="0"/>
              <a:t>. </a:t>
            </a:r>
            <a:r>
              <a:rPr lang="tr-TR" sz="1400" dirty="0" err="1"/>
              <a:t>Each</a:t>
            </a:r>
            <a:r>
              <a:rPr lang="tr-TR" sz="1400" dirty="0"/>
              <a:t> network </a:t>
            </a:r>
            <a:r>
              <a:rPr lang="tr-TR" sz="1400" dirty="0" err="1"/>
              <a:t>device</a:t>
            </a:r>
            <a:r>
              <a:rPr lang="tr-TR" sz="1400" dirty="0"/>
              <a:t> has a </a:t>
            </a:r>
            <a:r>
              <a:rPr lang="tr-TR" sz="1400" dirty="0" err="1"/>
              <a:t>unique</a:t>
            </a:r>
            <a:r>
              <a:rPr lang="tr-TR" sz="1400" dirty="0"/>
              <a:t> MAC </a:t>
            </a:r>
            <a:r>
              <a:rPr lang="tr-TR" sz="1400" dirty="0" err="1"/>
              <a:t>address</a:t>
            </a:r>
            <a:r>
              <a:rPr lang="tr-TR" sz="1400" dirty="0"/>
              <a:t>. </a:t>
            </a:r>
            <a:r>
              <a:rPr lang="tr-TR" sz="1400" dirty="0" err="1"/>
              <a:t>When</a:t>
            </a:r>
            <a:r>
              <a:rPr lang="tr-TR" sz="1400" dirty="0"/>
              <a:t> </a:t>
            </a:r>
            <a:r>
              <a:rPr lang="tr-TR" sz="1400" dirty="0" err="1"/>
              <a:t>we</a:t>
            </a:r>
            <a:r>
              <a:rPr lang="tr-TR" sz="1400" dirty="0"/>
              <a:t> </a:t>
            </a:r>
            <a:r>
              <a:rPr lang="tr-TR" sz="1400" dirty="0" err="1"/>
              <a:t>send</a:t>
            </a:r>
            <a:r>
              <a:rPr lang="tr-TR" sz="1400" dirty="0"/>
              <a:t> an Ethernet </a:t>
            </a:r>
            <a:r>
              <a:rPr lang="tr-TR" sz="1400" dirty="0" err="1"/>
              <a:t>frame</a:t>
            </a:r>
            <a:r>
              <a:rPr lang="tr-TR" sz="1400" dirty="0"/>
              <a:t>, </a:t>
            </a:r>
            <a:r>
              <a:rPr lang="tr-TR" sz="1400" dirty="0" err="1"/>
              <a:t>we</a:t>
            </a:r>
            <a:r>
              <a:rPr lang="tr-TR" sz="1400" dirty="0"/>
              <a:t> </a:t>
            </a:r>
            <a:r>
              <a:rPr lang="tr-TR" sz="1400" dirty="0" err="1"/>
              <a:t>add</a:t>
            </a:r>
            <a:r>
              <a:rPr lang="tr-TR" sz="1400" dirty="0"/>
              <a:t> </a:t>
            </a:r>
            <a:r>
              <a:rPr lang="tr-TR" sz="1400" dirty="0" err="1"/>
              <a:t>our</a:t>
            </a:r>
            <a:r>
              <a:rPr lang="tr-TR" sz="1400" dirty="0"/>
              <a:t> </a:t>
            </a:r>
            <a:r>
              <a:rPr lang="tr-TR" sz="1400" dirty="0" err="1"/>
              <a:t>own</a:t>
            </a:r>
            <a:r>
              <a:rPr lang="tr-TR" sz="1400" dirty="0"/>
              <a:t> MAC </a:t>
            </a:r>
            <a:r>
              <a:rPr lang="tr-TR" sz="1400" dirty="0" err="1"/>
              <a:t>address</a:t>
            </a:r>
            <a:r>
              <a:rPr lang="tr-TR" sz="1400" dirty="0"/>
              <a:t> as </a:t>
            </a:r>
            <a:r>
              <a:rPr lang="tr-TR" sz="1400" dirty="0" err="1"/>
              <a:t>the</a:t>
            </a:r>
            <a:r>
              <a:rPr lang="tr-TR" sz="1400" dirty="0"/>
              <a:t> </a:t>
            </a:r>
            <a:r>
              <a:rPr lang="tr-TR" sz="1400" dirty="0" err="1"/>
              <a:t>source</a:t>
            </a:r>
            <a:r>
              <a:rPr lang="tr-TR" sz="1400" dirty="0"/>
              <a:t> </a:t>
            </a:r>
            <a:r>
              <a:rPr lang="tr-TR" sz="1400" dirty="0" err="1"/>
              <a:t>and</a:t>
            </a:r>
            <a:r>
              <a:rPr lang="tr-TR" sz="1400" dirty="0"/>
              <a:t> </a:t>
            </a:r>
            <a:r>
              <a:rPr lang="tr-TR" sz="1400" dirty="0" err="1"/>
              <a:t>the</a:t>
            </a:r>
            <a:r>
              <a:rPr lang="tr-TR" sz="1400" dirty="0"/>
              <a:t> </a:t>
            </a:r>
            <a:r>
              <a:rPr lang="tr-TR" sz="1400" dirty="0" err="1"/>
              <a:t>receiver</a:t>
            </a:r>
            <a:r>
              <a:rPr lang="tr-TR" sz="1400" dirty="0"/>
              <a:t> MAC </a:t>
            </a:r>
            <a:r>
              <a:rPr lang="tr-TR" sz="1400" dirty="0" err="1"/>
              <a:t>address</a:t>
            </a:r>
            <a:r>
              <a:rPr lang="tr-TR" sz="1400" dirty="0"/>
              <a:t> as </a:t>
            </a:r>
            <a:r>
              <a:rPr lang="tr-TR" sz="1400" dirty="0" err="1"/>
              <a:t>the</a:t>
            </a:r>
            <a:r>
              <a:rPr lang="tr-TR" sz="1400" dirty="0"/>
              <a:t> </a:t>
            </a:r>
            <a:r>
              <a:rPr lang="tr-TR" sz="1400" dirty="0" err="1"/>
              <a:t>destination</a:t>
            </a:r>
            <a:r>
              <a:rPr lang="tr-TR" sz="1400" dirty="0"/>
              <a:t>.</a:t>
            </a:r>
            <a:endParaRPr sz="1400" dirty="0"/>
          </a:p>
          <a:p>
            <a:pPr marL="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dirty="0"/>
              <a:t>MAC </a:t>
            </a:r>
            <a:r>
              <a:rPr lang="tr-TR" sz="1400" dirty="0" err="1"/>
              <a:t>Addresses</a:t>
            </a:r>
            <a:r>
              <a:rPr lang="tr-TR" sz="1400" dirty="0"/>
              <a:t> </a:t>
            </a:r>
            <a:r>
              <a:rPr lang="tr-TR" sz="1400" dirty="0" err="1"/>
              <a:t>are</a:t>
            </a:r>
            <a:r>
              <a:rPr lang="tr-TR" sz="1400" dirty="0"/>
              <a:t> </a:t>
            </a:r>
            <a:r>
              <a:rPr lang="tr-TR" sz="1400" dirty="0" err="1"/>
              <a:t>unique</a:t>
            </a:r>
            <a:r>
              <a:rPr lang="tr-TR" sz="1400" dirty="0"/>
              <a:t> 48-bits hardware </a:t>
            </a:r>
            <a:r>
              <a:rPr lang="tr-TR" sz="1400" dirty="0" err="1"/>
              <a:t>number</a:t>
            </a:r>
            <a:r>
              <a:rPr lang="tr-TR" sz="1400" dirty="0"/>
              <a:t> of a </a:t>
            </a:r>
            <a:r>
              <a:rPr lang="tr-TR" sz="1400" dirty="0" err="1"/>
              <a:t>computer</a:t>
            </a:r>
            <a:r>
              <a:rPr lang="tr-TR" sz="1400" dirty="0"/>
              <a:t>, </a:t>
            </a:r>
            <a:r>
              <a:rPr lang="tr-TR" sz="1400" dirty="0" err="1"/>
              <a:t>which</a:t>
            </a:r>
            <a:r>
              <a:rPr lang="tr-TR" sz="1400" dirty="0"/>
              <a:t> is </a:t>
            </a:r>
            <a:r>
              <a:rPr lang="tr-TR" sz="1400" dirty="0" err="1"/>
              <a:t>embedded</a:t>
            </a:r>
            <a:r>
              <a:rPr lang="tr-TR" sz="1400" dirty="0"/>
              <a:t> </a:t>
            </a:r>
            <a:r>
              <a:rPr lang="tr-TR" sz="1400" dirty="0" err="1"/>
              <a:t>into</a:t>
            </a:r>
            <a:r>
              <a:rPr lang="tr-TR" sz="1400" dirty="0"/>
              <a:t> </a:t>
            </a:r>
            <a:r>
              <a:rPr lang="tr-TR" sz="1400" dirty="0" err="1"/>
              <a:t>the</a:t>
            </a:r>
            <a:r>
              <a:rPr lang="tr-TR" sz="1400" dirty="0"/>
              <a:t> network </a:t>
            </a:r>
            <a:r>
              <a:rPr lang="tr-TR" sz="1400" dirty="0" err="1"/>
              <a:t>card</a:t>
            </a:r>
            <a:r>
              <a:rPr lang="tr-TR" sz="1400" dirty="0"/>
              <a:t> (</a:t>
            </a:r>
            <a:r>
              <a:rPr lang="tr-TR" sz="1400" dirty="0" err="1"/>
              <a:t>known</a:t>
            </a:r>
            <a:r>
              <a:rPr lang="tr-TR" sz="1400" dirty="0"/>
              <a:t> as Network </a:t>
            </a:r>
            <a:r>
              <a:rPr lang="tr-TR" sz="1400" dirty="0" err="1"/>
              <a:t>Interface</a:t>
            </a:r>
            <a:r>
              <a:rPr lang="tr-TR" sz="1400" dirty="0"/>
              <a:t> </a:t>
            </a:r>
            <a:r>
              <a:rPr lang="tr-TR" sz="1400" dirty="0" err="1"/>
              <a:t>Card</a:t>
            </a:r>
            <a:r>
              <a:rPr lang="tr-TR" sz="1400" dirty="0"/>
              <a:t>) </a:t>
            </a:r>
            <a:r>
              <a:rPr lang="tr-TR" sz="1400" dirty="0" err="1"/>
              <a:t>during</a:t>
            </a:r>
            <a:r>
              <a:rPr lang="tr-TR" sz="1400" dirty="0"/>
              <a:t> </a:t>
            </a:r>
            <a:r>
              <a:rPr lang="tr-TR" sz="1400" dirty="0" err="1"/>
              <a:t>the</a:t>
            </a:r>
            <a:r>
              <a:rPr lang="tr-TR" sz="1400" dirty="0"/>
              <a:t> time of </a:t>
            </a:r>
            <a:r>
              <a:rPr lang="tr-TR" sz="1400" dirty="0" err="1"/>
              <a:t>manufacturing</a:t>
            </a:r>
            <a:r>
              <a:rPr lang="tr-TR" sz="1400" dirty="0"/>
              <a:t>. MAC </a:t>
            </a:r>
            <a:r>
              <a:rPr lang="tr-TR" sz="1400" dirty="0" err="1"/>
              <a:t>Address</a:t>
            </a:r>
            <a:r>
              <a:rPr lang="tr-TR" sz="1400" dirty="0"/>
              <a:t> is </a:t>
            </a:r>
            <a:r>
              <a:rPr lang="tr-TR" sz="1400" dirty="0" err="1"/>
              <a:t>also</a:t>
            </a:r>
            <a:r>
              <a:rPr lang="tr-TR" sz="1400" dirty="0"/>
              <a:t> </a:t>
            </a:r>
            <a:r>
              <a:rPr lang="tr-TR" sz="1400" dirty="0" err="1"/>
              <a:t>known</a:t>
            </a:r>
            <a:r>
              <a:rPr lang="tr-TR" sz="1400" dirty="0"/>
              <a:t> as </a:t>
            </a:r>
            <a:r>
              <a:rPr lang="tr-TR" sz="1400" dirty="0" err="1"/>
              <a:t>the</a:t>
            </a:r>
            <a:r>
              <a:rPr lang="tr-TR" sz="1400" dirty="0"/>
              <a:t> </a:t>
            </a:r>
            <a:r>
              <a:rPr lang="tr-TR" sz="1400" dirty="0" err="1"/>
              <a:t>Physical</a:t>
            </a:r>
            <a:r>
              <a:rPr lang="tr-TR" sz="1400" dirty="0"/>
              <a:t> </a:t>
            </a:r>
            <a:r>
              <a:rPr lang="tr-TR" sz="1400" dirty="0" err="1"/>
              <a:t>Address</a:t>
            </a:r>
            <a:r>
              <a:rPr lang="tr-TR" sz="1400" dirty="0"/>
              <a:t> of a network </a:t>
            </a:r>
            <a:r>
              <a:rPr lang="tr-TR" sz="1400" dirty="0" err="1"/>
              <a:t>device</a:t>
            </a:r>
            <a:r>
              <a:rPr lang="tr-TR" sz="1400" dirty="0"/>
              <a:t>. </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tr-TR" sz="1400" u="sng" dirty="0">
                <a:solidFill>
                  <a:schemeClr val="hlink"/>
                </a:solidFill>
                <a:hlinkClick r:id="rId3"/>
              </a:rPr>
              <a:t>https://standards.ieee.org/products-services/regauth/oui/index.html</a:t>
            </a:r>
            <a:endParaRPr sz="1400" dirty="0"/>
          </a:p>
          <a:p>
            <a:pPr marL="0" lvl="0" indent="0" algn="l" rtl="0">
              <a:lnSpc>
                <a:spcPct val="100000"/>
              </a:lnSpc>
              <a:spcBef>
                <a:spcPts val="0"/>
              </a:spcBef>
              <a:spcAft>
                <a:spcPts val="0"/>
              </a:spcAft>
              <a:buNone/>
            </a:pPr>
            <a:endParaRPr sz="14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5a65d3a3c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85a65d3a3c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Tek noktaya yayın MAC adresi, ağdaki belirli bir NIC veya yerleşik NIC bağlantı noktalarını temsil eder. Bir </a:t>
            </a:r>
            <a:r>
              <a:rPr lang="tr-TR" sz="1400" dirty="0" err="1"/>
              <a:t>NIC'nin</a:t>
            </a:r>
            <a:r>
              <a:rPr lang="tr-TR" sz="1400" dirty="0"/>
              <a:t> dahili MAC adresi, o </a:t>
            </a:r>
            <a:r>
              <a:rPr lang="tr-TR" sz="1400" dirty="0" err="1"/>
              <a:t>NIC'nin</a:t>
            </a:r>
            <a:r>
              <a:rPr lang="tr-TR" sz="1400" dirty="0"/>
              <a:t> tek noktaya yayın MAC </a:t>
            </a:r>
            <a:r>
              <a:rPr lang="tr-TR" sz="1400" dirty="0" err="1"/>
              <a:t>adresidir.Unicast</a:t>
            </a:r>
            <a:r>
              <a:rPr lang="tr-TR" sz="1400" dirty="0"/>
              <a:t> iletişim türünde yalnızca bir gönderici ve yalnızca bir alıcı vardır.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err="1"/>
              <a:t>Unicast</a:t>
            </a:r>
            <a:r>
              <a:rPr lang="tr-TR" sz="1400" dirty="0"/>
              <a:t> MAC </a:t>
            </a:r>
            <a:r>
              <a:rPr lang="tr-TR" sz="1400" dirty="0" err="1"/>
              <a:t>address</a:t>
            </a:r>
            <a:r>
              <a:rPr lang="tr-TR" sz="1400" dirty="0"/>
              <a:t> </a:t>
            </a:r>
            <a:r>
              <a:rPr lang="tr-TR" sz="1400" dirty="0" err="1"/>
              <a:t>represents</a:t>
            </a:r>
            <a:r>
              <a:rPr lang="tr-TR" sz="1400" dirty="0"/>
              <a:t> a </a:t>
            </a:r>
            <a:r>
              <a:rPr lang="tr-TR" sz="1400" dirty="0" err="1"/>
              <a:t>specific</a:t>
            </a:r>
            <a:r>
              <a:rPr lang="tr-TR" sz="1400" dirty="0"/>
              <a:t> NIC </a:t>
            </a:r>
            <a:r>
              <a:rPr lang="tr-TR" sz="1400" dirty="0" err="1"/>
              <a:t>or</a:t>
            </a:r>
            <a:r>
              <a:rPr lang="tr-TR" sz="1400" dirty="0"/>
              <a:t> </a:t>
            </a:r>
            <a:r>
              <a:rPr lang="tr-TR" sz="1400" dirty="0" err="1"/>
              <a:t>onboard</a:t>
            </a:r>
            <a:r>
              <a:rPr lang="tr-TR" sz="1400" dirty="0"/>
              <a:t> NIC </a:t>
            </a:r>
            <a:r>
              <a:rPr lang="tr-TR" sz="1400" dirty="0" err="1"/>
              <a:t>ports</a:t>
            </a:r>
            <a:r>
              <a:rPr lang="tr-TR" sz="1400" dirty="0"/>
              <a:t> in </a:t>
            </a:r>
            <a:r>
              <a:rPr lang="tr-TR" sz="1400" dirty="0" err="1"/>
              <a:t>the</a:t>
            </a:r>
            <a:r>
              <a:rPr lang="tr-TR" sz="1400" dirty="0"/>
              <a:t> network. </a:t>
            </a:r>
            <a:r>
              <a:rPr lang="tr-TR" sz="1400" dirty="0" err="1"/>
              <a:t>The</a:t>
            </a:r>
            <a:r>
              <a:rPr lang="tr-TR" sz="1400" dirty="0"/>
              <a:t> </a:t>
            </a:r>
            <a:r>
              <a:rPr lang="tr-TR" sz="1400" dirty="0" err="1"/>
              <a:t>inbuilt</a:t>
            </a:r>
            <a:r>
              <a:rPr lang="tr-TR" sz="1400" dirty="0"/>
              <a:t> MAC </a:t>
            </a:r>
            <a:r>
              <a:rPr lang="tr-TR" sz="1400" dirty="0" err="1"/>
              <a:t>address</a:t>
            </a:r>
            <a:r>
              <a:rPr lang="tr-TR" sz="1400" dirty="0"/>
              <a:t> of a NIC is </a:t>
            </a:r>
            <a:r>
              <a:rPr lang="tr-TR" sz="1400" dirty="0" err="1"/>
              <a:t>the</a:t>
            </a:r>
            <a:r>
              <a:rPr lang="tr-TR" sz="1400" dirty="0"/>
              <a:t> </a:t>
            </a:r>
            <a:r>
              <a:rPr lang="tr-TR" sz="1400" dirty="0" err="1"/>
              <a:t>unicast</a:t>
            </a:r>
            <a:r>
              <a:rPr lang="tr-TR" sz="1400" dirty="0"/>
              <a:t> MAC </a:t>
            </a:r>
            <a:r>
              <a:rPr lang="tr-TR" sz="1400" dirty="0" err="1"/>
              <a:t>address</a:t>
            </a:r>
            <a:r>
              <a:rPr lang="tr-TR" sz="1400" dirty="0"/>
              <a:t> of </a:t>
            </a:r>
            <a:r>
              <a:rPr lang="tr-TR" sz="1400" dirty="0" err="1"/>
              <a:t>that</a:t>
            </a:r>
            <a:r>
              <a:rPr lang="tr-TR" sz="1400" dirty="0"/>
              <a:t> NIC.</a:t>
            </a:r>
            <a:endParaRPr sz="1400" dirty="0"/>
          </a:p>
          <a:p>
            <a:pPr marL="0" lvl="0" indent="0" algn="l" rtl="0">
              <a:lnSpc>
                <a:spcPct val="100000"/>
              </a:lnSpc>
              <a:spcBef>
                <a:spcPts val="0"/>
              </a:spcBef>
              <a:spcAft>
                <a:spcPts val="0"/>
              </a:spcAft>
              <a:buNone/>
            </a:pPr>
            <a:endParaRPr sz="1400" dirty="0"/>
          </a:p>
          <a:p>
            <a:pPr marL="457200" lvl="0" indent="-317500" algn="l" rtl="0">
              <a:lnSpc>
                <a:spcPct val="100000"/>
              </a:lnSpc>
              <a:spcBef>
                <a:spcPts val="0"/>
              </a:spcBef>
              <a:spcAft>
                <a:spcPts val="0"/>
              </a:spcAft>
              <a:buSzPts val="1400"/>
              <a:buChar char="●"/>
            </a:pPr>
            <a:r>
              <a:rPr lang="tr-TR" sz="1400" dirty="0" err="1"/>
              <a:t>In</a:t>
            </a:r>
            <a:r>
              <a:rPr lang="tr-TR" sz="1400" dirty="0"/>
              <a:t> </a:t>
            </a:r>
            <a:r>
              <a:rPr lang="tr-TR" sz="1400" dirty="0" err="1"/>
              <a:t>Unicast</a:t>
            </a:r>
            <a:r>
              <a:rPr lang="tr-TR" sz="1400" dirty="0"/>
              <a:t> </a:t>
            </a:r>
            <a:r>
              <a:rPr lang="tr-TR" sz="1400" dirty="0" err="1"/>
              <a:t>type</a:t>
            </a:r>
            <a:r>
              <a:rPr lang="tr-TR" sz="1400" dirty="0"/>
              <a:t> of </a:t>
            </a:r>
            <a:r>
              <a:rPr lang="tr-TR" sz="1400" dirty="0" err="1"/>
              <a:t>communication</a:t>
            </a:r>
            <a:r>
              <a:rPr lang="tr-TR" sz="1400" dirty="0"/>
              <a:t>, </a:t>
            </a:r>
            <a:r>
              <a:rPr lang="tr-TR" sz="1400" dirty="0" err="1"/>
              <a:t>there</a:t>
            </a:r>
            <a:r>
              <a:rPr lang="tr-TR" sz="1400" dirty="0"/>
              <a:t> is </a:t>
            </a:r>
            <a:r>
              <a:rPr lang="tr-TR" sz="1400" dirty="0" err="1"/>
              <a:t>only</a:t>
            </a:r>
            <a:r>
              <a:rPr lang="tr-TR" sz="1400" dirty="0"/>
              <a:t> </a:t>
            </a:r>
            <a:r>
              <a:rPr lang="tr-TR" sz="1400" dirty="0" err="1"/>
              <a:t>one</a:t>
            </a:r>
            <a:r>
              <a:rPr lang="tr-TR" sz="1400" dirty="0"/>
              <a:t> </a:t>
            </a:r>
            <a:r>
              <a:rPr lang="tr-TR" sz="1400" dirty="0" err="1"/>
              <a:t>sender</a:t>
            </a:r>
            <a:r>
              <a:rPr lang="tr-TR" sz="1400" dirty="0"/>
              <a:t>, </a:t>
            </a:r>
            <a:r>
              <a:rPr lang="tr-TR" sz="1400" dirty="0" err="1"/>
              <a:t>and</a:t>
            </a:r>
            <a:r>
              <a:rPr lang="tr-TR" sz="1400" dirty="0"/>
              <a:t> </a:t>
            </a:r>
            <a:r>
              <a:rPr lang="tr-TR" sz="1400" dirty="0" err="1"/>
              <a:t>only</a:t>
            </a:r>
            <a:r>
              <a:rPr lang="tr-TR" sz="1400" dirty="0"/>
              <a:t> </a:t>
            </a:r>
            <a:r>
              <a:rPr lang="tr-TR" sz="1400" dirty="0" err="1"/>
              <a:t>one</a:t>
            </a:r>
            <a:r>
              <a:rPr lang="tr-TR" sz="1400" dirty="0"/>
              <a:t> </a:t>
            </a:r>
            <a:r>
              <a:rPr lang="tr-TR" sz="1400" dirty="0" err="1"/>
              <a:t>receiver</a:t>
            </a:r>
            <a:r>
              <a:rPr lang="tr-TR" sz="1400" dirty="0"/>
              <a:t>.</a:t>
            </a:r>
            <a:endParaRPr sz="14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85a65d3a3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85a65d3a3c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Çok noktaya yayın, ağdaki bir grup cihaz için çok noktaya yayın trafiğinin adreslendiği bir iletişim türüdür.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a:t>Multicast is a </a:t>
            </a:r>
            <a:r>
              <a:rPr lang="tr-TR" sz="1400" dirty="0" err="1"/>
              <a:t>type</a:t>
            </a:r>
            <a:r>
              <a:rPr lang="tr-TR" sz="1400" dirty="0"/>
              <a:t> of </a:t>
            </a:r>
            <a:r>
              <a:rPr lang="tr-TR" sz="1400" dirty="0" err="1"/>
              <a:t>communication</a:t>
            </a:r>
            <a:r>
              <a:rPr lang="tr-TR" sz="1400" dirty="0"/>
              <a:t> </a:t>
            </a:r>
            <a:r>
              <a:rPr lang="tr-TR" sz="1400" dirty="0" err="1"/>
              <a:t>where</a:t>
            </a:r>
            <a:r>
              <a:rPr lang="tr-TR" sz="1400" dirty="0"/>
              <a:t> </a:t>
            </a:r>
            <a:r>
              <a:rPr lang="tr-TR" sz="1400" dirty="0" err="1"/>
              <a:t>multicast</a:t>
            </a:r>
            <a:r>
              <a:rPr lang="tr-TR" sz="1400" dirty="0"/>
              <a:t> </a:t>
            </a:r>
            <a:r>
              <a:rPr lang="tr-TR" sz="1400" dirty="0" err="1"/>
              <a:t>traffic</a:t>
            </a:r>
            <a:r>
              <a:rPr lang="tr-TR" sz="1400" dirty="0"/>
              <a:t> </a:t>
            </a:r>
            <a:r>
              <a:rPr lang="tr-TR" sz="1400" dirty="0" err="1"/>
              <a:t>addressed</a:t>
            </a:r>
            <a:r>
              <a:rPr lang="tr-TR" sz="1400" dirty="0"/>
              <a:t> </a:t>
            </a:r>
            <a:r>
              <a:rPr lang="tr-TR" sz="1400" dirty="0" err="1"/>
              <a:t>for</a:t>
            </a:r>
            <a:r>
              <a:rPr lang="tr-TR" sz="1400" dirty="0"/>
              <a:t> a </a:t>
            </a:r>
            <a:r>
              <a:rPr lang="tr-TR" sz="1400" dirty="0" err="1"/>
              <a:t>group</a:t>
            </a:r>
            <a:r>
              <a:rPr lang="tr-TR" sz="1400" dirty="0"/>
              <a:t> of </a:t>
            </a:r>
            <a:r>
              <a:rPr lang="tr-TR" sz="1400" dirty="0" err="1"/>
              <a:t>devices</a:t>
            </a:r>
            <a:r>
              <a:rPr lang="tr-TR" sz="1400" dirty="0"/>
              <a:t> on </a:t>
            </a:r>
            <a:r>
              <a:rPr lang="tr-TR" sz="1400" dirty="0" err="1"/>
              <a:t>the</a:t>
            </a:r>
            <a:r>
              <a:rPr lang="tr-TR" sz="1400" dirty="0"/>
              <a:t> network</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85a65d3a3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85a65d3a3c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Yayın MAC adresi, ağdaki tüm cihazları temsil eder. IEEE, FFFF.FFFF.FFFF adresini yayın MAC adresi olarak ayırmıştır. Ağdaki tüm cihazlara veri göndermek isteyen herhangi bir cihaz bu adresi hedef MAC adresi olarak kullanabilir.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a:t>Broadcast MAC </a:t>
            </a:r>
            <a:r>
              <a:rPr lang="tr-TR" sz="1400" dirty="0" err="1"/>
              <a:t>address</a:t>
            </a:r>
            <a:r>
              <a:rPr lang="tr-TR" sz="1400" dirty="0"/>
              <a:t> </a:t>
            </a:r>
            <a:r>
              <a:rPr lang="tr-TR" sz="1400" dirty="0" err="1"/>
              <a:t>represents</a:t>
            </a:r>
            <a:r>
              <a:rPr lang="tr-TR" sz="1400" dirty="0"/>
              <a:t> </a:t>
            </a:r>
            <a:r>
              <a:rPr lang="tr-TR" sz="1400" dirty="0" err="1"/>
              <a:t>all</a:t>
            </a:r>
            <a:r>
              <a:rPr lang="tr-TR" sz="1400" dirty="0"/>
              <a:t> </a:t>
            </a:r>
            <a:r>
              <a:rPr lang="tr-TR" sz="1400" dirty="0" err="1"/>
              <a:t>devices</a:t>
            </a:r>
            <a:r>
              <a:rPr lang="tr-TR" sz="1400" dirty="0"/>
              <a:t> in </a:t>
            </a:r>
            <a:r>
              <a:rPr lang="tr-TR" sz="1400" dirty="0" err="1"/>
              <a:t>the</a:t>
            </a:r>
            <a:r>
              <a:rPr lang="tr-TR" sz="1400" dirty="0"/>
              <a:t> network. </a:t>
            </a:r>
            <a:r>
              <a:rPr lang="tr-TR" sz="1400" dirty="0" err="1"/>
              <a:t>The</a:t>
            </a:r>
            <a:r>
              <a:rPr lang="tr-TR" sz="1400" dirty="0"/>
              <a:t> IEEE has </a:t>
            </a:r>
            <a:r>
              <a:rPr lang="tr-TR" sz="1400" dirty="0" err="1"/>
              <a:t>reserved</a:t>
            </a:r>
            <a:r>
              <a:rPr lang="tr-TR" sz="1400" dirty="0"/>
              <a:t> </a:t>
            </a:r>
            <a:r>
              <a:rPr lang="tr-TR" sz="1400" dirty="0" err="1"/>
              <a:t>the</a:t>
            </a:r>
            <a:r>
              <a:rPr lang="tr-TR" sz="1400" dirty="0"/>
              <a:t> </a:t>
            </a:r>
            <a:r>
              <a:rPr lang="tr-TR" sz="1400" dirty="0" err="1"/>
              <a:t>address</a:t>
            </a:r>
            <a:r>
              <a:rPr lang="tr-TR" sz="1400" dirty="0"/>
              <a:t> FFFF.FFFF.FFFF as </a:t>
            </a:r>
            <a:r>
              <a:rPr lang="tr-TR" sz="1400" dirty="0" err="1"/>
              <a:t>the</a:t>
            </a:r>
            <a:r>
              <a:rPr lang="tr-TR" sz="1400" dirty="0"/>
              <a:t> </a:t>
            </a:r>
            <a:r>
              <a:rPr lang="tr-TR" sz="1400" dirty="0" err="1"/>
              <a:t>broadcast</a:t>
            </a:r>
            <a:r>
              <a:rPr lang="tr-TR" sz="1400" dirty="0"/>
              <a:t> MAC </a:t>
            </a:r>
            <a:r>
              <a:rPr lang="tr-TR" sz="1400" dirty="0" err="1"/>
              <a:t>address</a:t>
            </a:r>
            <a:r>
              <a:rPr lang="tr-TR" sz="1400" dirty="0"/>
              <a:t>. </a:t>
            </a:r>
            <a:r>
              <a:rPr lang="tr-TR" sz="1400" dirty="0" err="1"/>
              <a:t>Any</a:t>
            </a:r>
            <a:r>
              <a:rPr lang="tr-TR" sz="1400" dirty="0"/>
              <a:t> </a:t>
            </a:r>
            <a:r>
              <a:rPr lang="tr-TR" sz="1400" dirty="0" err="1"/>
              <a:t>device</a:t>
            </a:r>
            <a:r>
              <a:rPr lang="tr-TR" sz="1400" dirty="0"/>
              <a:t> </a:t>
            </a:r>
            <a:r>
              <a:rPr lang="tr-TR" sz="1400" dirty="0" err="1"/>
              <a:t>that</a:t>
            </a:r>
            <a:r>
              <a:rPr lang="tr-TR" sz="1400" dirty="0"/>
              <a:t> </a:t>
            </a:r>
            <a:r>
              <a:rPr lang="tr-TR" sz="1400" dirty="0" err="1"/>
              <a:t>wants</a:t>
            </a:r>
            <a:r>
              <a:rPr lang="tr-TR" sz="1400" dirty="0"/>
              <a:t> </a:t>
            </a:r>
            <a:r>
              <a:rPr lang="tr-TR" sz="1400" dirty="0" err="1"/>
              <a:t>to</a:t>
            </a:r>
            <a:r>
              <a:rPr lang="tr-TR" sz="1400" dirty="0"/>
              <a:t> </a:t>
            </a:r>
            <a:r>
              <a:rPr lang="tr-TR" sz="1400" dirty="0" err="1"/>
              <a:t>send</a:t>
            </a:r>
            <a:r>
              <a:rPr lang="tr-TR" sz="1400" dirty="0"/>
              <a:t> </a:t>
            </a:r>
            <a:r>
              <a:rPr lang="tr-TR" sz="1400" dirty="0" err="1"/>
              <a:t>the</a:t>
            </a:r>
            <a:r>
              <a:rPr lang="tr-TR" sz="1400" dirty="0"/>
              <a:t> data </a:t>
            </a:r>
            <a:r>
              <a:rPr lang="tr-TR" sz="1400" dirty="0" err="1"/>
              <a:t>to</a:t>
            </a:r>
            <a:r>
              <a:rPr lang="tr-TR" sz="1400" dirty="0"/>
              <a:t> </a:t>
            </a:r>
            <a:r>
              <a:rPr lang="tr-TR" sz="1400" dirty="0" err="1"/>
              <a:t>all</a:t>
            </a:r>
            <a:r>
              <a:rPr lang="tr-TR" sz="1400" dirty="0"/>
              <a:t> </a:t>
            </a:r>
            <a:r>
              <a:rPr lang="tr-TR" sz="1400" dirty="0" err="1"/>
              <a:t>devices</a:t>
            </a:r>
            <a:r>
              <a:rPr lang="tr-TR" sz="1400" dirty="0"/>
              <a:t> of </a:t>
            </a:r>
            <a:r>
              <a:rPr lang="tr-TR" sz="1400" dirty="0" err="1"/>
              <a:t>the</a:t>
            </a:r>
            <a:r>
              <a:rPr lang="tr-TR" sz="1400" dirty="0"/>
              <a:t> network, can </a:t>
            </a:r>
            <a:r>
              <a:rPr lang="tr-TR" sz="1400" dirty="0" err="1"/>
              <a:t>use</a:t>
            </a:r>
            <a:r>
              <a:rPr lang="tr-TR" sz="1400" dirty="0"/>
              <a:t> </a:t>
            </a:r>
            <a:r>
              <a:rPr lang="tr-TR" sz="1400" dirty="0" err="1"/>
              <a:t>this</a:t>
            </a:r>
            <a:r>
              <a:rPr lang="tr-TR" sz="1400" dirty="0"/>
              <a:t> </a:t>
            </a:r>
            <a:r>
              <a:rPr lang="tr-TR" sz="1400" dirty="0" err="1"/>
              <a:t>address</a:t>
            </a:r>
            <a:r>
              <a:rPr lang="tr-TR" sz="1400" dirty="0"/>
              <a:t> as </a:t>
            </a:r>
            <a:r>
              <a:rPr lang="tr-TR" sz="1400" dirty="0" err="1"/>
              <a:t>the</a:t>
            </a:r>
            <a:r>
              <a:rPr lang="tr-TR" sz="1400" dirty="0"/>
              <a:t> </a:t>
            </a:r>
            <a:r>
              <a:rPr lang="tr-TR" sz="1400" dirty="0" err="1"/>
              <a:t>destination</a:t>
            </a:r>
            <a:r>
              <a:rPr lang="tr-TR" sz="1400" dirty="0"/>
              <a:t> MAC </a:t>
            </a:r>
            <a:r>
              <a:rPr lang="tr-TR" sz="1400" dirty="0" err="1"/>
              <a:t>address</a:t>
            </a:r>
            <a:r>
              <a:rPr lang="tr-TR" sz="1400" dirty="0"/>
              <a:t>.</a:t>
            </a:r>
            <a:endParaRPr sz="14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06b419774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106b4197746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97726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7f6338176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7f63381764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As we said earlier, everything that is connected to a hub is a single collision domain. Because of these collisions, we have to use half duplex. We can’t send and transmit at the same time. CSMA/CD is the protocol that is used to detect collisions and to re-transmit frames.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a simple protocol. All computers to the network will listen to see if someone is transmitting. When we want to send something and nobody is transmitting, we can transmit a frame. This is half duplex; we can’t transmit and receive at the same time. When two computers decide they can transmit, we still get a collision. CSMA/CD also describes how we can re-transmit a frame.</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done by our computers but not by the hub; it’s only a dumb physical repeater.</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When a host wants to transmit over the network, it first checks for the presence of a digital signal on the wire. If all is clear, meaning that no other host is transmitting, the host will then proceed with its transmission. But it doesn’t stop there. The transmitting host constantly monitors the wire to make sure no other hosts begin transmitting. If the host detects another signal on the wire, it sends out an extended jam signal that causes all hosts on the segment to stop sending data (think busy signal). The hosts respond to that jam signal by waiting a while before attempting to transmit again. Backoff algorithms, represented by the clocks counting down on either side of the jammed devices, determine when the colliding stations can retransmit. If collisions keep occurring after 15 tries, the hosts attempting to transmit will then time out.</a:t>
            </a:r>
            <a:endParaRPr sz="1450">
              <a:solidFill>
                <a:srgbClr val="373A3C"/>
              </a:solidFill>
              <a:highlight>
                <a:schemeClr val="lt1"/>
              </a:highlight>
            </a:endParaRPr>
          </a:p>
        </p:txBody>
      </p:sp>
    </p:spTree>
    <p:extLst>
      <p:ext uri="{BB962C8B-B14F-4D97-AF65-F5344CB8AC3E}">
        <p14:creationId xmlns:p14="http://schemas.microsoft.com/office/powerpoint/2010/main" val="1648799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f6338176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7f63381764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Ağdaki herkese bilgi vermek istiyor mesela</a:t>
            </a:r>
          </a:p>
          <a:p>
            <a:pPr marL="136525" lvl="0" indent="0" algn="l" rtl="0">
              <a:lnSpc>
                <a:spcPct val="100000"/>
              </a:lnSpc>
              <a:spcBef>
                <a:spcPts val="0"/>
              </a:spcBef>
              <a:spcAft>
                <a:spcPts val="0"/>
              </a:spcAft>
              <a:buClr>
                <a:srgbClr val="373A3C"/>
              </a:buClr>
              <a:buSzPts val="1450"/>
              <a:buNone/>
            </a:pPr>
            <a:r>
              <a:rPr lang="tr-TR" sz="1450" dirty="0" err="1">
                <a:solidFill>
                  <a:srgbClr val="373A3C"/>
                </a:solidFill>
                <a:highlight>
                  <a:schemeClr val="lt1"/>
                </a:highlight>
              </a:rPr>
              <a:t>Switxler</a:t>
            </a:r>
            <a:r>
              <a:rPr lang="tr-TR" sz="1450" dirty="0">
                <a:solidFill>
                  <a:srgbClr val="373A3C"/>
                </a:solidFill>
                <a:highlight>
                  <a:schemeClr val="lt1"/>
                </a:highlight>
              </a:rPr>
              <a:t> yayınlar </a:t>
            </a:r>
            <a:r>
              <a:rPr lang="tr-TR" sz="1450" dirty="0" err="1">
                <a:solidFill>
                  <a:srgbClr val="373A3C"/>
                </a:solidFill>
                <a:highlight>
                  <a:schemeClr val="lt1"/>
                </a:highlight>
              </a:rPr>
              <a:t>rooterlar</a:t>
            </a:r>
            <a:r>
              <a:rPr lang="tr-TR" sz="1450" dirty="0">
                <a:solidFill>
                  <a:srgbClr val="373A3C"/>
                </a:solidFill>
                <a:highlight>
                  <a:schemeClr val="lt1"/>
                </a:highlight>
              </a:rPr>
              <a:t> yayınlamaz</a:t>
            </a:r>
          </a:p>
          <a:p>
            <a:pPr marL="136525" lvl="0" indent="0" algn="l" rtl="0">
              <a:lnSpc>
                <a:spcPct val="100000"/>
              </a:lnSpc>
              <a:spcBef>
                <a:spcPts val="0"/>
              </a:spcBef>
              <a:spcAft>
                <a:spcPts val="0"/>
              </a:spcAft>
              <a:buClr>
                <a:srgbClr val="373A3C"/>
              </a:buClr>
              <a:buSzPts val="1450"/>
              <a:buNone/>
            </a:pPr>
            <a:endParaRPr lang="tr-TR" sz="1450" dirty="0">
              <a:solidFill>
                <a:srgbClr val="373A3C"/>
              </a:solidFill>
              <a:highlight>
                <a:schemeClr val="lt1"/>
              </a:highlight>
            </a:endParaRP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Yayın etki alanı, birbirinden yayın trafiği alan ağ cihazları topluluğudur.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Yayın alanında bulunan tüm cihazların buna dikkat etmesi gerekir. Bu, ağda yaygın olarak LAN tıkanıklığı olarak adlandırılan ve o ağda bulunan kullanıcıların bant genişliğini etkileyen çok fazla tıkanıklık yaratır.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A </a:t>
            </a:r>
            <a:r>
              <a:rPr lang="tr-TR" sz="1450" dirty="0" err="1">
                <a:solidFill>
                  <a:srgbClr val="373A3C"/>
                </a:solidFill>
                <a:highlight>
                  <a:schemeClr val="lt1"/>
                </a:highlight>
              </a:rPr>
              <a:t>broadcast</a:t>
            </a:r>
            <a:r>
              <a:rPr lang="tr-TR" sz="1450" dirty="0">
                <a:solidFill>
                  <a:srgbClr val="373A3C"/>
                </a:solidFill>
                <a:highlight>
                  <a:schemeClr val="lt1"/>
                </a:highlight>
              </a:rPr>
              <a:t> domain is a </a:t>
            </a:r>
            <a:r>
              <a:rPr lang="tr-TR" sz="1450" dirty="0" err="1">
                <a:solidFill>
                  <a:srgbClr val="373A3C"/>
                </a:solidFill>
                <a:highlight>
                  <a:schemeClr val="lt1"/>
                </a:highlight>
              </a:rPr>
              <a:t>collection</a:t>
            </a:r>
            <a:r>
              <a:rPr lang="tr-TR" sz="1450" dirty="0">
                <a:solidFill>
                  <a:srgbClr val="373A3C"/>
                </a:solidFill>
                <a:highlight>
                  <a:schemeClr val="lt1"/>
                </a:highlight>
              </a:rPr>
              <a:t> of network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r>
            <a:r>
              <a:rPr lang="tr-TR" sz="1450" dirty="0" err="1">
                <a:solidFill>
                  <a:srgbClr val="373A3C"/>
                </a:solidFill>
                <a:highlight>
                  <a:schemeClr val="lt1"/>
                </a:highlight>
              </a:rPr>
              <a:t>broadcast</a:t>
            </a:r>
            <a:r>
              <a:rPr lang="tr-TR" sz="1450" dirty="0">
                <a:solidFill>
                  <a:srgbClr val="373A3C"/>
                </a:solidFill>
                <a:highlight>
                  <a:schemeClr val="lt1"/>
                </a:highlight>
              </a:rPr>
              <a:t> </a:t>
            </a:r>
            <a:r>
              <a:rPr lang="tr-TR" sz="1450" dirty="0" err="1">
                <a:solidFill>
                  <a:srgbClr val="373A3C"/>
                </a:solidFill>
                <a:highlight>
                  <a:schemeClr val="lt1"/>
                </a:highlight>
              </a:rPr>
              <a:t>traffic</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present</a:t>
            </a:r>
            <a:r>
              <a:rPr lang="tr-TR" sz="1450" dirty="0">
                <a:solidFill>
                  <a:srgbClr val="373A3C"/>
                </a:solidFill>
                <a:highlight>
                  <a:schemeClr val="lt1"/>
                </a:highlight>
              </a:rPr>
              <a:t> in </a:t>
            </a:r>
            <a:r>
              <a:rPr lang="tr-TR" sz="1450" dirty="0" err="1">
                <a:solidFill>
                  <a:srgbClr val="373A3C"/>
                </a:solidFill>
                <a:highlight>
                  <a:schemeClr val="lt1"/>
                </a:highlight>
              </a:rPr>
              <a:t>broadcast</a:t>
            </a:r>
            <a:r>
              <a:rPr lang="tr-TR" sz="1450" dirty="0">
                <a:solidFill>
                  <a:srgbClr val="373A3C"/>
                </a:solidFill>
                <a:highlight>
                  <a:schemeClr val="lt1"/>
                </a:highlight>
              </a:rPr>
              <a:t> domain </a:t>
            </a:r>
            <a:r>
              <a:rPr lang="tr-TR" sz="1450" dirty="0" err="1">
                <a:solidFill>
                  <a:srgbClr val="373A3C"/>
                </a:solidFill>
                <a:highlight>
                  <a:schemeClr val="lt1"/>
                </a:highlight>
              </a:rPr>
              <a:t>have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pay </a:t>
            </a:r>
            <a:r>
              <a:rPr lang="tr-TR" sz="1450" dirty="0" err="1">
                <a:solidFill>
                  <a:srgbClr val="373A3C"/>
                </a:solidFill>
                <a:highlight>
                  <a:schemeClr val="lt1"/>
                </a:highlight>
              </a:rPr>
              <a:t>attention</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it.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creates</a:t>
            </a:r>
            <a:r>
              <a:rPr lang="tr-TR" sz="1450" dirty="0">
                <a:solidFill>
                  <a:srgbClr val="373A3C"/>
                </a:solidFill>
                <a:highlight>
                  <a:schemeClr val="lt1"/>
                </a:highlight>
              </a:rPr>
              <a:t> a lot of </a:t>
            </a:r>
            <a:r>
              <a:rPr lang="tr-TR" sz="1450" dirty="0" err="1">
                <a:solidFill>
                  <a:srgbClr val="373A3C"/>
                </a:solidFill>
                <a:highlight>
                  <a:schemeClr val="lt1"/>
                </a:highlight>
              </a:rPr>
              <a:t>congestion</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commonly</a:t>
            </a:r>
            <a:r>
              <a:rPr lang="tr-TR" sz="1450" dirty="0">
                <a:solidFill>
                  <a:srgbClr val="373A3C"/>
                </a:solidFill>
                <a:highlight>
                  <a:schemeClr val="lt1"/>
                </a:highlight>
              </a:rPr>
              <a:t> </a:t>
            </a:r>
            <a:r>
              <a:rPr lang="tr-TR" sz="1450" dirty="0" err="1">
                <a:solidFill>
                  <a:srgbClr val="373A3C"/>
                </a:solidFill>
                <a:highlight>
                  <a:schemeClr val="lt1"/>
                </a:highlight>
              </a:rPr>
              <a:t>called</a:t>
            </a:r>
            <a:r>
              <a:rPr lang="tr-TR" sz="1450" dirty="0">
                <a:solidFill>
                  <a:srgbClr val="373A3C"/>
                </a:solidFill>
                <a:highlight>
                  <a:schemeClr val="lt1"/>
                </a:highlight>
              </a:rPr>
              <a:t> LAN </a:t>
            </a:r>
            <a:r>
              <a:rPr lang="tr-TR" sz="1450" dirty="0" err="1">
                <a:solidFill>
                  <a:srgbClr val="373A3C"/>
                </a:solidFill>
                <a:highlight>
                  <a:schemeClr val="lt1"/>
                </a:highlight>
              </a:rPr>
              <a:t>congestion</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affects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 </a:t>
            </a:r>
            <a:r>
              <a:rPr lang="tr-TR" sz="1450" dirty="0" err="1">
                <a:solidFill>
                  <a:srgbClr val="373A3C"/>
                </a:solidFill>
                <a:highlight>
                  <a:schemeClr val="lt1"/>
                </a:highlight>
              </a:rPr>
              <a:t>present</a:t>
            </a:r>
            <a:r>
              <a:rPr lang="tr-TR" sz="1450" dirty="0">
                <a:solidFill>
                  <a:srgbClr val="373A3C"/>
                </a:solidFill>
                <a:highlight>
                  <a:schemeClr val="lt1"/>
                </a:highlight>
              </a:rPr>
              <a:t> in </a:t>
            </a:r>
            <a:r>
              <a:rPr lang="tr-TR" sz="1450" dirty="0" err="1">
                <a:solidFill>
                  <a:srgbClr val="373A3C"/>
                </a:solidFill>
                <a:highlight>
                  <a:schemeClr val="lt1"/>
                </a:highlight>
              </a:rPr>
              <a:t>that</a:t>
            </a:r>
            <a:r>
              <a:rPr lang="tr-TR" sz="1450" dirty="0">
                <a:solidFill>
                  <a:srgbClr val="373A3C"/>
                </a:solidFill>
                <a:highlight>
                  <a:schemeClr val="lt1"/>
                </a:highlight>
              </a:rPr>
              <a:t> network.</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p:txBody>
      </p:sp>
    </p:spTree>
    <p:extLst>
      <p:ext uri="{BB962C8B-B14F-4D97-AF65-F5344CB8AC3E}">
        <p14:creationId xmlns:p14="http://schemas.microsoft.com/office/powerpoint/2010/main" val="1284173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f6338176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7f63381764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Bundan, daha fazla çakışma alanı ve daha fazla yayın alanı sayısı, ağın tüm kullanıcılarına daha iyi bant genişliği sağlayan daha verimli olduğunu fark </a:t>
            </a:r>
            <a:r>
              <a:rPr lang="tr-TR" sz="1450" dirty="0" err="1">
                <a:solidFill>
                  <a:srgbClr val="373A3C"/>
                </a:solidFill>
                <a:highlight>
                  <a:schemeClr val="lt1"/>
                </a:highlight>
              </a:rPr>
              <a:t>edebiliriz.Bir</a:t>
            </a:r>
            <a:r>
              <a:rPr lang="tr-TR" sz="1450" dirty="0">
                <a:solidFill>
                  <a:srgbClr val="373A3C"/>
                </a:solidFill>
                <a:highlight>
                  <a:schemeClr val="lt1"/>
                </a:highlight>
              </a:rPr>
              <a:t> yönlendirici kullanarak büyük bir yayın etki alanını daha küçük olanlara bölebilirsiniz. </a:t>
            </a:r>
            <a:r>
              <a:rPr lang="tr-TR" sz="1450" dirty="0" err="1">
                <a:solidFill>
                  <a:srgbClr val="373A3C"/>
                </a:solidFill>
                <a:highlight>
                  <a:schemeClr val="lt1"/>
                </a:highlight>
              </a:rPr>
              <a:t>Router'ın</a:t>
            </a:r>
            <a:r>
              <a:rPr lang="tr-TR" sz="1450" dirty="0">
                <a:solidFill>
                  <a:srgbClr val="373A3C"/>
                </a:solidFill>
                <a:highlight>
                  <a:schemeClr val="lt1"/>
                </a:highlight>
              </a:rPr>
              <a:t> ne olduğundan ve ne yaptığından Network </a:t>
            </a:r>
            <a:r>
              <a:rPr lang="tr-TR" sz="1450" dirty="0" err="1">
                <a:solidFill>
                  <a:srgbClr val="373A3C"/>
                </a:solidFill>
                <a:highlight>
                  <a:schemeClr val="lt1"/>
                </a:highlight>
              </a:rPr>
              <a:t>Devices</a:t>
            </a:r>
            <a:r>
              <a:rPr lang="tr-TR" sz="1450" dirty="0">
                <a:solidFill>
                  <a:srgbClr val="373A3C"/>
                </a:solidFill>
                <a:highlight>
                  <a:schemeClr val="lt1"/>
                </a:highlight>
              </a:rPr>
              <a:t> dersinde bahsedeceğiz.</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can realize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number</a:t>
            </a:r>
            <a:r>
              <a:rPr lang="tr-TR" sz="1450" dirty="0">
                <a:solidFill>
                  <a:srgbClr val="373A3C"/>
                </a:solidFill>
                <a:highlight>
                  <a:schemeClr val="lt1"/>
                </a:highlight>
              </a:rPr>
              <a:t> of </a:t>
            </a:r>
            <a:r>
              <a:rPr lang="tr-TR" sz="1450" dirty="0" err="1">
                <a:solidFill>
                  <a:srgbClr val="373A3C"/>
                </a:solidFill>
                <a:highlight>
                  <a:schemeClr val="lt1"/>
                </a:highlight>
              </a:rPr>
              <a:t>collision</a:t>
            </a:r>
            <a:r>
              <a:rPr lang="tr-TR" sz="1450" dirty="0">
                <a:solidFill>
                  <a:srgbClr val="373A3C"/>
                </a:solidFill>
                <a:highlight>
                  <a:schemeClr val="lt1"/>
                </a:highlight>
              </a:rPr>
              <a:t> </a:t>
            </a:r>
            <a:r>
              <a:rPr lang="tr-TR" sz="1450" dirty="0" err="1">
                <a:solidFill>
                  <a:srgbClr val="373A3C"/>
                </a:solidFill>
                <a:highlight>
                  <a:schemeClr val="lt1"/>
                </a:highlight>
              </a:rPr>
              <a:t>domains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number</a:t>
            </a:r>
            <a:r>
              <a:rPr lang="tr-TR" sz="1450" dirty="0">
                <a:solidFill>
                  <a:srgbClr val="373A3C"/>
                </a:solidFill>
                <a:highlight>
                  <a:schemeClr val="lt1"/>
                </a:highlight>
              </a:rPr>
              <a:t> of </a:t>
            </a:r>
            <a:r>
              <a:rPr lang="tr-TR" sz="1450" dirty="0" err="1">
                <a:solidFill>
                  <a:srgbClr val="373A3C"/>
                </a:solidFill>
                <a:highlight>
                  <a:schemeClr val="lt1"/>
                </a:highlight>
              </a:rPr>
              <a:t>broadcast</a:t>
            </a:r>
            <a:r>
              <a:rPr lang="tr-TR" sz="1450" dirty="0">
                <a:solidFill>
                  <a:srgbClr val="373A3C"/>
                </a:solidFill>
                <a:highlight>
                  <a:schemeClr val="lt1"/>
                </a:highlight>
              </a:rPr>
              <a:t> </a:t>
            </a:r>
            <a:r>
              <a:rPr lang="tr-TR" sz="1450" dirty="0" err="1">
                <a:solidFill>
                  <a:srgbClr val="373A3C"/>
                </a:solidFill>
                <a:highlight>
                  <a:schemeClr val="lt1"/>
                </a:highlight>
              </a:rPr>
              <a:t>domains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efficient</a:t>
            </a:r>
            <a:r>
              <a:rPr lang="tr-TR" sz="1450" dirty="0">
                <a:solidFill>
                  <a:srgbClr val="373A3C"/>
                </a:solidFill>
                <a:highlight>
                  <a:schemeClr val="lt1"/>
                </a:highlight>
              </a:rPr>
              <a:t> is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providing</a:t>
            </a:r>
            <a:r>
              <a:rPr lang="tr-TR" sz="1450" dirty="0">
                <a:solidFill>
                  <a:srgbClr val="373A3C"/>
                </a:solidFill>
                <a:highlight>
                  <a:schemeClr val="lt1"/>
                </a:highlight>
              </a:rPr>
              <a:t> </a:t>
            </a:r>
            <a:r>
              <a:rPr lang="tr-TR" sz="1450" dirty="0" err="1">
                <a:solidFill>
                  <a:srgbClr val="373A3C"/>
                </a:solidFill>
                <a:highlight>
                  <a:schemeClr val="lt1"/>
                </a:highlight>
              </a:rPr>
              <a:t>better</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dirty="0" err="1">
                <a:solidFill>
                  <a:srgbClr val="373A3C"/>
                </a:solidFill>
                <a:highlight>
                  <a:schemeClr val="lt1"/>
                </a:highlight>
              </a:rPr>
              <a:t>You</a:t>
            </a:r>
            <a:r>
              <a:rPr lang="tr-TR" sz="1450" dirty="0">
                <a:solidFill>
                  <a:srgbClr val="373A3C"/>
                </a:solidFill>
                <a:highlight>
                  <a:schemeClr val="lt1"/>
                </a:highlight>
              </a:rPr>
              <a:t> can </a:t>
            </a:r>
            <a:r>
              <a:rPr lang="tr-TR" sz="1450" dirty="0" err="1">
                <a:solidFill>
                  <a:srgbClr val="373A3C"/>
                </a:solidFill>
                <a:highlight>
                  <a:schemeClr val="lt1"/>
                </a:highlight>
              </a:rPr>
              <a:t>divide</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big</a:t>
            </a:r>
            <a:r>
              <a:rPr lang="tr-TR" sz="1450" dirty="0">
                <a:solidFill>
                  <a:srgbClr val="373A3C"/>
                </a:solidFill>
                <a:highlight>
                  <a:schemeClr val="lt1"/>
                </a:highlight>
              </a:rPr>
              <a:t> </a:t>
            </a:r>
            <a:r>
              <a:rPr lang="tr-TR" sz="1450" dirty="0" err="1">
                <a:solidFill>
                  <a:srgbClr val="373A3C"/>
                </a:solidFill>
                <a:highlight>
                  <a:schemeClr val="lt1"/>
                </a:highlight>
              </a:rPr>
              <a:t>broadcast</a:t>
            </a:r>
            <a:r>
              <a:rPr lang="tr-TR" sz="1450" dirty="0">
                <a:solidFill>
                  <a:srgbClr val="373A3C"/>
                </a:solidFill>
                <a:highlight>
                  <a:schemeClr val="lt1"/>
                </a:highlight>
              </a:rPr>
              <a:t> domain </a:t>
            </a:r>
            <a:r>
              <a:rPr lang="tr-TR" sz="1450" dirty="0" err="1">
                <a:solidFill>
                  <a:srgbClr val="373A3C"/>
                </a:solidFill>
                <a:highlight>
                  <a:schemeClr val="lt1"/>
                </a:highlight>
              </a:rPr>
              <a:t>into</a:t>
            </a:r>
            <a:r>
              <a:rPr lang="tr-TR" sz="1450" dirty="0">
                <a:solidFill>
                  <a:srgbClr val="373A3C"/>
                </a:solidFill>
                <a:highlight>
                  <a:schemeClr val="lt1"/>
                </a:highlight>
              </a:rPr>
              <a:t> </a:t>
            </a:r>
            <a:r>
              <a:rPr lang="tr-TR" sz="1450" dirty="0" err="1">
                <a:solidFill>
                  <a:srgbClr val="373A3C"/>
                </a:solidFill>
                <a:highlight>
                  <a:schemeClr val="lt1"/>
                </a:highlight>
              </a:rPr>
              <a:t>smaller</a:t>
            </a:r>
            <a:r>
              <a:rPr lang="tr-TR" sz="1450" dirty="0">
                <a:solidFill>
                  <a:srgbClr val="373A3C"/>
                </a:solidFill>
                <a:highlight>
                  <a:schemeClr val="lt1"/>
                </a:highlight>
              </a:rPr>
              <a:t> </a:t>
            </a:r>
            <a:r>
              <a:rPr lang="tr-TR" sz="1450" dirty="0" err="1">
                <a:solidFill>
                  <a:srgbClr val="373A3C"/>
                </a:solidFill>
                <a:highlight>
                  <a:schemeClr val="lt1"/>
                </a:highlight>
              </a:rPr>
              <a:t>ones</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 </a:t>
            </a:r>
            <a:r>
              <a:rPr lang="tr-TR" sz="1450" dirty="0" err="1">
                <a:solidFill>
                  <a:srgbClr val="373A3C"/>
                </a:solidFill>
                <a:highlight>
                  <a:schemeClr val="lt1"/>
                </a:highlight>
              </a:rPr>
              <a:t>router</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a:t>
            </a:r>
            <a:r>
              <a:rPr lang="tr-TR" sz="1450" dirty="0" err="1">
                <a:solidFill>
                  <a:srgbClr val="373A3C"/>
                </a:solidFill>
                <a:highlight>
                  <a:schemeClr val="lt1"/>
                </a:highlight>
              </a:rPr>
              <a:t>will</a:t>
            </a:r>
            <a:r>
              <a:rPr lang="tr-TR" sz="1450" dirty="0">
                <a:solidFill>
                  <a:srgbClr val="373A3C"/>
                </a:solidFill>
                <a:highlight>
                  <a:schemeClr val="lt1"/>
                </a:highlight>
              </a:rPr>
              <a:t> talk </a:t>
            </a:r>
            <a:r>
              <a:rPr lang="tr-TR" sz="1450" dirty="0" err="1">
                <a:solidFill>
                  <a:srgbClr val="373A3C"/>
                </a:solidFill>
                <a:highlight>
                  <a:schemeClr val="lt1"/>
                </a:highlight>
              </a:rPr>
              <a:t>about</a:t>
            </a:r>
            <a:r>
              <a:rPr lang="tr-TR" sz="1450" dirty="0">
                <a:solidFill>
                  <a:srgbClr val="373A3C"/>
                </a:solidFill>
                <a:highlight>
                  <a:schemeClr val="lt1"/>
                </a:highlight>
              </a:rPr>
              <a:t> </a:t>
            </a:r>
            <a:r>
              <a:rPr lang="tr-TR" sz="1450" dirty="0" err="1">
                <a:solidFill>
                  <a:srgbClr val="373A3C"/>
                </a:solidFill>
                <a:highlight>
                  <a:schemeClr val="lt1"/>
                </a:highlight>
              </a:rPr>
              <a:t>what</a:t>
            </a:r>
            <a:r>
              <a:rPr lang="tr-TR" sz="1450" dirty="0">
                <a:solidFill>
                  <a:srgbClr val="373A3C"/>
                </a:solidFill>
                <a:highlight>
                  <a:schemeClr val="lt1"/>
                </a:highlight>
              </a:rPr>
              <a:t> a </a:t>
            </a:r>
            <a:r>
              <a:rPr lang="tr-TR" sz="1450" dirty="0" err="1">
                <a:solidFill>
                  <a:srgbClr val="373A3C"/>
                </a:solidFill>
                <a:highlight>
                  <a:schemeClr val="lt1"/>
                </a:highlight>
              </a:rPr>
              <a:t>router</a:t>
            </a:r>
            <a:r>
              <a:rPr lang="tr-TR" sz="1450" dirty="0">
                <a:solidFill>
                  <a:srgbClr val="373A3C"/>
                </a:solidFill>
                <a:highlight>
                  <a:schemeClr val="lt1"/>
                </a:highlight>
              </a:rPr>
              <a:t> is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what</a:t>
            </a:r>
            <a:r>
              <a:rPr lang="tr-TR" sz="1450" dirty="0">
                <a:solidFill>
                  <a:srgbClr val="373A3C"/>
                </a:solidFill>
                <a:highlight>
                  <a:schemeClr val="lt1"/>
                </a:highlight>
              </a:rPr>
              <a:t> it </a:t>
            </a:r>
            <a:r>
              <a:rPr lang="tr-TR" sz="1450" dirty="0" err="1">
                <a:solidFill>
                  <a:srgbClr val="373A3C"/>
                </a:solidFill>
                <a:highlight>
                  <a:schemeClr val="lt1"/>
                </a:highlight>
              </a:rPr>
              <a:t>does</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lesson</a:t>
            </a:r>
            <a:r>
              <a:rPr lang="tr-TR" sz="1450" dirty="0">
                <a:solidFill>
                  <a:srgbClr val="373A3C"/>
                </a:solidFill>
                <a:highlight>
                  <a:schemeClr val="lt1"/>
                </a:highlight>
              </a:rPr>
              <a:t>.</a:t>
            </a:r>
            <a:endParaRPr sz="1450" dirty="0">
              <a:solidFill>
                <a:srgbClr val="373A3C"/>
              </a:solidFill>
              <a:highlight>
                <a:schemeClr val="lt1"/>
              </a:highlight>
            </a:endParaRPr>
          </a:p>
        </p:txBody>
      </p:sp>
    </p:spTree>
    <p:extLst>
      <p:ext uri="{BB962C8B-B14F-4D97-AF65-F5344CB8AC3E}">
        <p14:creationId xmlns:p14="http://schemas.microsoft.com/office/powerpoint/2010/main" val="4102785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c2f2de2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7c2f2de2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Ağları birbirine bağlayan donanım ve yazılım sistemi</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a:t>Kablosuz =wifi</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06b419774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106b4197746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85a65d3a3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85a65d3a3c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Bir Ethernet ağında cihazlar, paketleri kullanarak verileri paylaşır. Diğer şeylerin yanı sıra, birkaç veri kümesine bölünmüş olan Ethernet çerçevesini içerirler. Bu kayıtlar, adresler, kontrol bilgileri, yük verileri ve sağlama toplamları gibi önemli bilgileri sağlayan ikili koddan </a:t>
            </a:r>
            <a:r>
              <a:rPr lang="tr-TR" sz="1400" dirty="0" err="1"/>
              <a:t>oluşur.Ethernet</a:t>
            </a:r>
            <a:r>
              <a:rPr lang="tr-TR" sz="1400" dirty="0"/>
              <a:t> standardına bağlı olarak, Ethernet çerçeveleri farklı şekilde yapılandırılmıştır ve ağ protokolüne bağlı olarak daha fazla veya daha az veri alanı </a:t>
            </a:r>
            <a:r>
              <a:rPr lang="tr-TR" sz="1400" dirty="0" err="1"/>
              <a:t>içerebilir.Ethernet</a:t>
            </a:r>
            <a:r>
              <a:rPr lang="tr-TR" sz="1400" dirty="0"/>
              <a:t> çerçevesinin içeriğini bilmek çok önemli değildir. Ama bazılarınız merak ederse, sadece içeriğini </a:t>
            </a:r>
            <a:r>
              <a:rPr lang="tr-TR" sz="1400" dirty="0" err="1"/>
              <a:t>koyacağım.BAŞLANGIÇ</a:t>
            </a:r>
            <a:r>
              <a:rPr lang="tr-TR" sz="1400" dirty="0"/>
              <a:t> – Ethernet çerçevesi 7 Baytlık Önsöz ile başlar. Bu, çerçevenin başladığını gösteren ve gönderici ve alıcının bit senkronizasyonu kurmasına izin veren alternatif 0'lar ve 1'lerden oluşan bir modeldir. Başlangıçta, sinyal gecikmeleri nedeniyle birkaç bit kaybına izin vermek için PRE (Önsöz) tanıtıldı. Ancak günümüzün yüksek hızlı Ethernet'i, çerçeve bitlerini korumak için Önsöz'e ihtiyaç duymaz. PRE (Önsöz) alıcıya çerçevenin geldiğini belirtir ve gerçek çerçeve başlamadan önce alıcının veri akışına kilitlenmesine izin </a:t>
            </a:r>
            <a:r>
              <a:rPr lang="tr-TR" sz="1400" dirty="0" err="1"/>
              <a:t>verir.Çerçeve</a:t>
            </a:r>
            <a:r>
              <a:rPr lang="tr-TR" sz="1400" dirty="0"/>
              <a:t> sınırlayıcı başlangıcı (SFD veya SOF) – Bu, her zaman 10101011'e ayarlanan 1 Baytlık bir alandır. SFD, hedef adres olan çerçevenin yaklaşan bitlerinin başladığını gösterir. Bazen SFD, </a:t>
            </a:r>
            <a:r>
              <a:rPr lang="tr-TR" sz="1400" dirty="0" err="1"/>
              <a:t>PRE'nin</a:t>
            </a:r>
            <a:r>
              <a:rPr lang="tr-TR" sz="1400" dirty="0"/>
              <a:t> bir parçası olarak kabul edilir, bu nedenle Giriş, birçok yerde 8 Bayt olarak tanımlanır. SFD, istasyonu veya istasyonları bunun senkronizasyon için son şans olduğu konusunda </a:t>
            </a:r>
            <a:r>
              <a:rPr lang="tr-TR" sz="1400" dirty="0" err="1"/>
              <a:t>uyarır.Hedef</a:t>
            </a:r>
            <a:r>
              <a:rPr lang="tr-TR" sz="1400" dirty="0"/>
              <a:t> Adresi – Bu, verilerin hedeflendiği makinenin MAC adresini içeren 6 Baytlık bir </a:t>
            </a:r>
            <a:r>
              <a:rPr lang="tr-TR" sz="1400" dirty="0" err="1"/>
              <a:t>alandır.Kaynak</a:t>
            </a:r>
            <a:r>
              <a:rPr lang="tr-TR" sz="1400" dirty="0"/>
              <a:t> Adresi – Bu, kaynak makinenin MAC adresini içeren 6 Baytlık bir alandır. Kaynak Adres her zaman ayrı bir adres (</a:t>
            </a:r>
            <a:r>
              <a:rPr lang="tr-TR" sz="1400" dirty="0" err="1"/>
              <a:t>Unicast</a:t>
            </a:r>
            <a:r>
              <a:rPr lang="tr-TR" sz="1400" dirty="0"/>
              <a:t>) olduğundan, ilk baytın en az anlamlı biti her zaman 0'dır.Uzunluk – Uzunluk, tüm Ethernet çerçevesinin uzunluğunu gösteren 2 Baytlık bir alandır. Bu 16 bitlik alan, 0 ila 65534 arasında uzunluk değerini tutabilir, ancak Ethernet'in bazı sınırlamaları nedeniyle uzunluk 1500'den büyük </a:t>
            </a:r>
            <a:r>
              <a:rPr lang="tr-TR" sz="1400" dirty="0" err="1"/>
              <a:t>olamaz.Veri</a:t>
            </a:r>
            <a:r>
              <a:rPr lang="tr-TR" sz="1400" dirty="0"/>
              <a:t> – Bu, Yük olarak da bilinen gerçek verilerin eklendiği yerdir. Ethernet üzerinden İnternet Protokolü kullanılıyorsa, hem IP başlığı hem de veriler buraya eklenecektir. Mevcut maksimum veri 1500 Bayt kadar uzun olabilir. Veri uzunluğunun minimum uzunluktan, yani 46 bayttan az olması durumunda, mümkün olan minimum uzunluğu karşılamak için 0'lar </a:t>
            </a:r>
            <a:r>
              <a:rPr lang="tr-TR" sz="1400" dirty="0" err="1"/>
              <a:t>eklenir.Çerçeve</a:t>
            </a:r>
            <a:r>
              <a:rPr lang="tr-TR" sz="1400" dirty="0"/>
              <a:t> Kontrol Sırası (FCS veya Döngüsel Artıklık Kontrolü (CRC)) – CRC 4 Baytlık bir alandır. Bu alan, Hedef Adres, Kaynak Adres, Uzunluk ve Veri alanı üzerinden oluşturulan 32 bitlik bir veri karma kodunu içerir. Hedef tarafından hesaplanan sağlama toplamı, gönderilen sağlama toplamı değeriyle aynı değilse, alınan veriler bozulur.</a:t>
            </a:r>
          </a:p>
          <a:p>
            <a:pPr marL="457200" lvl="0" indent="-317500" algn="l" rtl="0">
              <a:lnSpc>
                <a:spcPct val="100000"/>
              </a:lnSpc>
              <a:spcBef>
                <a:spcPts val="0"/>
              </a:spcBef>
              <a:spcAft>
                <a:spcPts val="0"/>
              </a:spcAft>
              <a:buSzPts val="1400"/>
              <a:buChar char="●"/>
            </a:pPr>
            <a:endParaRPr lang="tr-TR" sz="1400" dirty="0"/>
          </a:p>
          <a:p>
            <a:pPr marL="457200" lvl="0" indent="-317500" algn="l" rtl="0">
              <a:lnSpc>
                <a:spcPct val="100000"/>
              </a:lnSpc>
              <a:spcBef>
                <a:spcPts val="0"/>
              </a:spcBef>
              <a:spcAft>
                <a:spcPts val="0"/>
              </a:spcAft>
              <a:buSzPts val="1400"/>
              <a:buChar char="●"/>
            </a:pPr>
            <a:r>
              <a:rPr lang="tr-TR" sz="1400" dirty="0" err="1"/>
              <a:t>In</a:t>
            </a:r>
            <a:r>
              <a:rPr lang="tr-TR" sz="1400" dirty="0"/>
              <a:t> an Ethernet network, </a:t>
            </a:r>
            <a:r>
              <a:rPr lang="tr-TR" sz="1400" dirty="0" err="1"/>
              <a:t>devices</a:t>
            </a:r>
            <a:r>
              <a:rPr lang="tr-TR" sz="1400" dirty="0"/>
              <a:t> </a:t>
            </a:r>
            <a:r>
              <a:rPr lang="tr-TR" sz="1400" dirty="0" err="1"/>
              <a:t>share</a:t>
            </a:r>
            <a:r>
              <a:rPr lang="tr-TR" sz="1400" dirty="0"/>
              <a:t> data </a:t>
            </a:r>
            <a:r>
              <a:rPr lang="tr-TR" sz="1400" dirty="0" err="1"/>
              <a:t>using</a:t>
            </a:r>
            <a:r>
              <a:rPr lang="tr-TR" sz="1400" dirty="0"/>
              <a:t> </a:t>
            </a:r>
            <a:r>
              <a:rPr lang="tr-TR" sz="1400" dirty="0" err="1"/>
              <a:t>packets</a:t>
            </a:r>
            <a:r>
              <a:rPr lang="tr-TR" sz="1400" dirty="0"/>
              <a:t>. They </a:t>
            </a:r>
            <a:r>
              <a:rPr lang="tr-TR" sz="1400" dirty="0" err="1"/>
              <a:t>contain</a:t>
            </a:r>
            <a:r>
              <a:rPr lang="tr-TR" sz="1400" dirty="0"/>
              <a:t>, </a:t>
            </a:r>
            <a:r>
              <a:rPr lang="tr-TR" sz="1400" dirty="0" err="1"/>
              <a:t>among</a:t>
            </a:r>
            <a:r>
              <a:rPr lang="tr-TR" sz="1400" dirty="0"/>
              <a:t> </a:t>
            </a:r>
            <a:r>
              <a:rPr lang="tr-TR" sz="1400" dirty="0" err="1"/>
              <a:t>other</a:t>
            </a:r>
            <a:r>
              <a:rPr lang="tr-TR" sz="1400" dirty="0"/>
              <a:t> </a:t>
            </a:r>
            <a:r>
              <a:rPr lang="tr-TR" sz="1400" dirty="0" err="1"/>
              <a:t>things</a:t>
            </a:r>
            <a:r>
              <a:rPr lang="tr-TR" sz="1400" dirty="0"/>
              <a:t>, </a:t>
            </a:r>
            <a:r>
              <a:rPr lang="tr-TR" sz="1400" dirty="0" err="1"/>
              <a:t>the</a:t>
            </a:r>
            <a:r>
              <a:rPr lang="tr-TR" sz="1400" dirty="0"/>
              <a:t> Ethernet </a:t>
            </a:r>
            <a:r>
              <a:rPr lang="tr-TR" sz="1400" dirty="0" err="1"/>
              <a:t>frame</a:t>
            </a:r>
            <a:r>
              <a:rPr lang="tr-TR" sz="1400" dirty="0"/>
              <a:t>, </a:t>
            </a:r>
            <a:r>
              <a:rPr lang="tr-TR" sz="1400" dirty="0" err="1"/>
              <a:t>which</a:t>
            </a:r>
            <a:r>
              <a:rPr lang="tr-TR" sz="1400" dirty="0"/>
              <a:t> is </a:t>
            </a:r>
            <a:r>
              <a:rPr lang="tr-TR" sz="1400" dirty="0" err="1"/>
              <a:t>divided</a:t>
            </a:r>
            <a:r>
              <a:rPr lang="tr-TR" sz="1400" dirty="0"/>
              <a:t> </a:t>
            </a:r>
            <a:r>
              <a:rPr lang="tr-TR" sz="1400" dirty="0" err="1"/>
              <a:t>into</a:t>
            </a:r>
            <a:r>
              <a:rPr lang="tr-TR" sz="1400" dirty="0"/>
              <a:t> </a:t>
            </a:r>
            <a:r>
              <a:rPr lang="tr-TR" sz="1400" dirty="0" err="1"/>
              <a:t>several</a:t>
            </a:r>
            <a:r>
              <a:rPr lang="tr-TR" sz="1400" dirty="0"/>
              <a:t> data </a:t>
            </a:r>
            <a:r>
              <a:rPr lang="tr-TR" sz="1400" dirty="0" err="1"/>
              <a:t>sets</a:t>
            </a:r>
            <a:r>
              <a:rPr lang="tr-TR" sz="1400" dirty="0"/>
              <a:t>. </a:t>
            </a:r>
            <a:r>
              <a:rPr lang="tr-TR" sz="1400" dirty="0" err="1"/>
              <a:t>These</a:t>
            </a:r>
            <a:r>
              <a:rPr lang="tr-TR" sz="1400" dirty="0"/>
              <a:t> </a:t>
            </a:r>
            <a:r>
              <a:rPr lang="tr-TR" sz="1400" dirty="0" err="1"/>
              <a:t>records</a:t>
            </a:r>
            <a:r>
              <a:rPr lang="tr-TR" sz="1400" dirty="0"/>
              <a:t> </a:t>
            </a:r>
            <a:r>
              <a:rPr lang="tr-TR" sz="1400" dirty="0" err="1"/>
              <a:t>consist</a:t>
            </a:r>
            <a:r>
              <a:rPr lang="tr-TR" sz="1400" dirty="0"/>
              <a:t> of </a:t>
            </a:r>
            <a:r>
              <a:rPr lang="tr-TR" sz="1400" dirty="0" err="1"/>
              <a:t>binary</a:t>
            </a:r>
            <a:r>
              <a:rPr lang="tr-TR" sz="1400" dirty="0"/>
              <a:t> </a:t>
            </a:r>
            <a:r>
              <a:rPr lang="tr-TR" sz="1400" dirty="0" err="1"/>
              <a:t>code</a:t>
            </a:r>
            <a:r>
              <a:rPr lang="tr-TR" sz="1400" dirty="0"/>
              <a:t> </a:t>
            </a:r>
            <a:r>
              <a:rPr lang="tr-TR" sz="1400" dirty="0" err="1"/>
              <a:t>that</a:t>
            </a:r>
            <a:r>
              <a:rPr lang="tr-TR" sz="1400" dirty="0"/>
              <a:t> </a:t>
            </a:r>
            <a:r>
              <a:rPr lang="tr-TR" sz="1400" dirty="0" err="1"/>
              <a:t>provides</a:t>
            </a:r>
            <a:r>
              <a:rPr lang="tr-TR" sz="1400" dirty="0"/>
              <a:t> </a:t>
            </a:r>
            <a:r>
              <a:rPr lang="tr-TR" sz="1400" dirty="0" err="1"/>
              <a:t>important</a:t>
            </a:r>
            <a:r>
              <a:rPr lang="tr-TR" sz="1400" dirty="0"/>
              <a:t> </a:t>
            </a:r>
            <a:r>
              <a:rPr lang="tr-TR" sz="1400" dirty="0" err="1"/>
              <a:t>information</a:t>
            </a:r>
            <a:r>
              <a:rPr lang="tr-TR" sz="1400" dirty="0"/>
              <a:t>, </a:t>
            </a:r>
            <a:r>
              <a:rPr lang="tr-TR" sz="1400" dirty="0" err="1"/>
              <a:t>such</a:t>
            </a:r>
            <a:r>
              <a:rPr lang="tr-TR" sz="1400" dirty="0"/>
              <a:t> as </a:t>
            </a:r>
            <a:r>
              <a:rPr lang="tr-TR" sz="1400" dirty="0" err="1"/>
              <a:t>addresses</a:t>
            </a:r>
            <a:r>
              <a:rPr lang="tr-TR" sz="1400" dirty="0"/>
              <a:t>, </a:t>
            </a:r>
            <a:r>
              <a:rPr lang="tr-TR" sz="1400" dirty="0" err="1"/>
              <a:t>control</a:t>
            </a:r>
            <a:r>
              <a:rPr lang="tr-TR" sz="1400" dirty="0"/>
              <a:t> </a:t>
            </a:r>
            <a:r>
              <a:rPr lang="tr-TR" sz="1400" dirty="0" err="1"/>
              <a:t>information</a:t>
            </a:r>
            <a:r>
              <a:rPr lang="tr-TR" sz="1400" dirty="0"/>
              <a:t>, </a:t>
            </a:r>
            <a:r>
              <a:rPr lang="tr-TR" sz="1400" dirty="0" err="1"/>
              <a:t>payload</a:t>
            </a:r>
            <a:r>
              <a:rPr lang="tr-TR" sz="1400" dirty="0"/>
              <a:t> data, </a:t>
            </a:r>
            <a:r>
              <a:rPr lang="tr-TR" sz="1400" dirty="0" err="1"/>
              <a:t>and</a:t>
            </a:r>
            <a:r>
              <a:rPr lang="tr-TR" sz="1400" dirty="0"/>
              <a:t> </a:t>
            </a:r>
            <a:r>
              <a:rPr lang="tr-TR" sz="1400" dirty="0" err="1"/>
              <a:t>checksums</a:t>
            </a:r>
            <a:r>
              <a:rPr lang="tr-TR" sz="1400" dirty="0"/>
              <a:t>.</a:t>
            </a:r>
            <a:endParaRPr sz="1400" dirty="0"/>
          </a:p>
          <a:p>
            <a:pPr marL="457200" lvl="0" indent="0" algn="l" rtl="0">
              <a:lnSpc>
                <a:spcPct val="100000"/>
              </a:lnSpc>
              <a:spcBef>
                <a:spcPts val="0"/>
              </a:spcBef>
              <a:spcAft>
                <a:spcPts val="0"/>
              </a:spcAft>
              <a:buNone/>
            </a:pPr>
            <a:endParaRPr sz="1400" dirty="0"/>
          </a:p>
          <a:p>
            <a:pPr marL="457200" lvl="0" indent="-317500" algn="l" rtl="0">
              <a:lnSpc>
                <a:spcPct val="100000"/>
              </a:lnSpc>
              <a:spcBef>
                <a:spcPts val="0"/>
              </a:spcBef>
              <a:spcAft>
                <a:spcPts val="0"/>
              </a:spcAft>
              <a:buSzPts val="1400"/>
              <a:buChar char="●"/>
            </a:pPr>
            <a:r>
              <a:rPr lang="tr-TR" sz="1400" dirty="0" err="1"/>
              <a:t>Depending</a:t>
            </a:r>
            <a:r>
              <a:rPr lang="tr-TR" sz="1400" dirty="0"/>
              <a:t> on </a:t>
            </a:r>
            <a:r>
              <a:rPr lang="tr-TR" sz="1400" dirty="0" err="1"/>
              <a:t>the</a:t>
            </a:r>
            <a:r>
              <a:rPr lang="tr-TR" sz="1400" dirty="0"/>
              <a:t> Ethernet </a:t>
            </a:r>
            <a:r>
              <a:rPr lang="tr-TR" sz="1400" dirty="0" err="1"/>
              <a:t>standard</a:t>
            </a:r>
            <a:r>
              <a:rPr lang="tr-TR" sz="1400" dirty="0"/>
              <a:t>, Ethernet </a:t>
            </a:r>
            <a:r>
              <a:rPr lang="tr-TR" sz="1400" dirty="0" err="1"/>
              <a:t>frames</a:t>
            </a:r>
            <a:r>
              <a:rPr lang="tr-TR" sz="1400" dirty="0"/>
              <a:t> </a:t>
            </a:r>
            <a:r>
              <a:rPr lang="tr-TR" sz="1400" dirty="0" err="1"/>
              <a:t>are</a:t>
            </a:r>
            <a:r>
              <a:rPr lang="tr-TR" sz="1400" dirty="0"/>
              <a:t> </a:t>
            </a:r>
            <a:r>
              <a:rPr lang="tr-TR" sz="1400" dirty="0" err="1"/>
              <a:t>structured</a:t>
            </a:r>
            <a:r>
              <a:rPr lang="tr-TR" sz="1400" dirty="0"/>
              <a:t> </a:t>
            </a:r>
            <a:r>
              <a:rPr lang="tr-TR" sz="1400" dirty="0" err="1"/>
              <a:t>differently</a:t>
            </a:r>
            <a:r>
              <a:rPr lang="tr-TR" sz="1400" dirty="0"/>
              <a:t> </a:t>
            </a:r>
            <a:r>
              <a:rPr lang="tr-TR" sz="1400" dirty="0" err="1"/>
              <a:t>and</a:t>
            </a:r>
            <a:r>
              <a:rPr lang="tr-TR" sz="1400" dirty="0"/>
              <a:t> </a:t>
            </a:r>
            <a:r>
              <a:rPr lang="tr-TR" sz="1400" dirty="0" err="1"/>
              <a:t>may</a:t>
            </a:r>
            <a:r>
              <a:rPr lang="tr-TR" sz="1400" dirty="0"/>
              <a:t> </a:t>
            </a:r>
            <a:r>
              <a:rPr lang="tr-TR" sz="1400" dirty="0" err="1"/>
              <a:t>contain</a:t>
            </a:r>
            <a:r>
              <a:rPr lang="tr-TR" sz="1400" dirty="0"/>
              <a:t> </a:t>
            </a:r>
            <a:r>
              <a:rPr lang="tr-TR" sz="1400" dirty="0" err="1"/>
              <a:t>more</a:t>
            </a:r>
            <a:r>
              <a:rPr lang="tr-TR" sz="1400" dirty="0"/>
              <a:t> </a:t>
            </a:r>
            <a:r>
              <a:rPr lang="tr-TR" sz="1400" dirty="0" err="1"/>
              <a:t>or</a:t>
            </a:r>
            <a:r>
              <a:rPr lang="tr-TR" sz="1400" dirty="0"/>
              <a:t> </a:t>
            </a:r>
            <a:r>
              <a:rPr lang="tr-TR" sz="1400" dirty="0" err="1"/>
              <a:t>fewer</a:t>
            </a:r>
            <a:r>
              <a:rPr lang="tr-TR" sz="1400" dirty="0"/>
              <a:t> data </a:t>
            </a:r>
            <a:r>
              <a:rPr lang="tr-TR" sz="1400" dirty="0" err="1"/>
              <a:t>fields</a:t>
            </a:r>
            <a:r>
              <a:rPr lang="tr-TR" sz="1400" dirty="0"/>
              <a:t>, </a:t>
            </a:r>
            <a:r>
              <a:rPr lang="tr-TR" sz="1400" dirty="0" err="1"/>
              <a:t>depending</a:t>
            </a:r>
            <a:r>
              <a:rPr lang="tr-TR" sz="1400" dirty="0"/>
              <a:t> on </a:t>
            </a:r>
            <a:r>
              <a:rPr lang="tr-TR" sz="1400" dirty="0" err="1"/>
              <a:t>the</a:t>
            </a:r>
            <a:r>
              <a:rPr lang="tr-TR" sz="1400" dirty="0"/>
              <a:t> network </a:t>
            </a:r>
            <a:r>
              <a:rPr lang="tr-TR" sz="1400" dirty="0" err="1"/>
              <a:t>protocol</a:t>
            </a:r>
            <a:r>
              <a:rPr lang="tr-TR" sz="1400" dirty="0"/>
              <a:t>.</a:t>
            </a:r>
            <a:endParaRPr sz="1400" dirty="0"/>
          </a:p>
          <a:p>
            <a:pPr marL="0" lvl="0" indent="0" algn="l" rtl="0">
              <a:lnSpc>
                <a:spcPct val="100000"/>
              </a:lnSpc>
              <a:spcBef>
                <a:spcPts val="0"/>
              </a:spcBef>
              <a:spcAft>
                <a:spcPts val="0"/>
              </a:spcAft>
              <a:buNone/>
            </a:pPr>
            <a:endParaRPr sz="1400" dirty="0"/>
          </a:p>
          <a:p>
            <a:pPr marL="457200" lvl="0" indent="-317500" algn="l" rtl="0">
              <a:spcBef>
                <a:spcPts val="0"/>
              </a:spcBef>
              <a:spcAft>
                <a:spcPts val="0"/>
              </a:spcAft>
              <a:buSzPts val="1400"/>
              <a:buChar char="●"/>
            </a:pPr>
            <a:r>
              <a:rPr lang="tr-TR" sz="1400" dirty="0" err="1"/>
              <a:t>It’s</a:t>
            </a:r>
            <a:r>
              <a:rPr lang="tr-TR" sz="1400" dirty="0"/>
              <a:t> not </a:t>
            </a:r>
            <a:r>
              <a:rPr lang="tr-TR" sz="1400" dirty="0" err="1"/>
              <a:t>crucial</a:t>
            </a:r>
            <a:r>
              <a:rPr lang="tr-TR" sz="1400" dirty="0"/>
              <a:t> </a:t>
            </a:r>
            <a:r>
              <a:rPr lang="tr-TR" sz="1400" dirty="0" err="1"/>
              <a:t>to</a:t>
            </a:r>
            <a:r>
              <a:rPr lang="tr-TR" sz="1400" dirty="0"/>
              <a:t> </a:t>
            </a:r>
            <a:r>
              <a:rPr lang="tr-TR" sz="1400" dirty="0" err="1"/>
              <a:t>know</a:t>
            </a:r>
            <a:r>
              <a:rPr lang="tr-TR" sz="1400" dirty="0"/>
              <a:t> </a:t>
            </a:r>
            <a:r>
              <a:rPr lang="tr-TR" sz="1400" dirty="0" err="1"/>
              <a:t>the</a:t>
            </a:r>
            <a:r>
              <a:rPr lang="tr-TR" sz="1400" dirty="0"/>
              <a:t> </a:t>
            </a:r>
            <a:r>
              <a:rPr lang="tr-TR" sz="1400" dirty="0" err="1"/>
              <a:t>contents</a:t>
            </a:r>
            <a:r>
              <a:rPr lang="tr-TR" sz="1400" dirty="0"/>
              <a:t> of </a:t>
            </a:r>
            <a:r>
              <a:rPr lang="tr-TR" sz="1400" dirty="0" err="1"/>
              <a:t>the</a:t>
            </a:r>
            <a:r>
              <a:rPr lang="tr-TR" sz="1400" dirty="0"/>
              <a:t> Ethernet </a:t>
            </a:r>
            <a:r>
              <a:rPr lang="tr-TR" sz="1400" dirty="0" err="1"/>
              <a:t>frame</a:t>
            </a:r>
            <a:r>
              <a:rPr lang="tr-TR" sz="1400" dirty="0"/>
              <a:t>. But in </a:t>
            </a:r>
            <a:r>
              <a:rPr lang="tr-TR" sz="1400" dirty="0" err="1"/>
              <a:t>case</a:t>
            </a:r>
            <a:r>
              <a:rPr lang="tr-TR" sz="1400" dirty="0"/>
              <a:t> </a:t>
            </a:r>
            <a:r>
              <a:rPr lang="tr-TR" sz="1400" dirty="0" err="1"/>
              <a:t>some</a:t>
            </a:r>
            <a:r>
              <a:rPr lang="tr-TR" sz="1400" dirty="0"/>
              <a:t> of </a:t>
            </a:r>
            <a:r>
              <a:rPr lang="tr-TR" sz="1400" dirty="0" err="1"/>
              <a:t>you</a:t>
            </a:r>
            <a:r>
              <a:rPr lang="tr-TR" sz="1400" dirty="0"/>
              <a:t> </a:t>
            </a:r>
            <a:r>
              <a:rPr lang="tr-TR" sz="1400" dirty="0" err="1"/>
              <a:t>wonder</a:t>
            </a:r>
            <a:r>
              <a:rPr lang="tr-TR" sz="1400" dirty="0"/>
              <a:t>, </a:t>
            </a:r>
            <a:r>
              <a:rPr lang="tr-TR" sz="1400" dirty="0" err="1"/>
              <a:t>I’ll</a:t>
            </a:r>
            <a:r>
              <a:rPr lang="tr-TR" sz="1400" dirty="0"/>
              <a:t> </a:t>
            </a:r>
            <a:r>
              <a:rPr lang="tr-TR" sz="1400" dirty="0" err="1"/>
              <a:t>simply</a:t>
            </a:r>
            <a:r>
              <a:rPr lang="tr-TR" sz="1400" dirty="0"/>
              <a:t> put </a:t>
            </a:r>
            <a:r>
              <a:rPr lang="tr-TR" sz="1400" dirty="0" err="1"/>
              <a:t>the</a:t>
            </a:r>
            <a:r>
              <a:rPr lang="tr-TR" sz="1400" dirty="0"/>
              <a:t> </a:t>
            </a:r>
            <a:r>
              <a:rPr lang="tr-TR" sz="1400" dirty="0" err="1"/>
              <a:t>contents</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PREAMBLE </a:t>
            </a:r>
            <a:r>
              <a:rPr lang="tr-TR" sz="1400" dirty="0"/>
              <a:t>– Ethernet </a:t>
            </a:r>
            <a:r>
              <a:rPr lang="tr-TR" sz="1400" dirty="0" err="1"/>
              <a:t>frame</a:t>
            </a:r>
            <a:r>
              <a:rPr lang="tr-TR" sz="1400" dirty="0"/>
              <a:t> </a:t>
            </a:r>
            <a:r>
              <a:rPr lang="tr-TR" sz="1400" dirty="0" err="1"/>
              <a:t>starts</a:t>
            </a:r>
            <a:r>
              <a:rPr lang="tr-TR" sz="1400" dirty="0"/>
              <a:t> </a:t>
            </a:r>
            <a:r>
              <a:rPr lang="tr-TR" sz="1400" dirty="0" err="1"/>
              <a:t>with</a:t>
            </a:r>
            <a:r>
              <a:rPr lang="tr-TR" sz="1400" dirty="0"/>
              <a:t> 7-Bytes </a:t>
            </a:r>
            <a:r>
              <a:rPr lang="tr-TR" sz="1400" dirty="0" err="1"/>
              <a:t>Preamble</a:t>
            </a:r>
            <a:r>
              <a:rPr lang="tr-TR" sz="1400" dirty="0"/>
              <a:t>. </a:t>
            </a:r>
            <a:r>
              <a:rPr lang="tr-TR" sz="1400" dirty="0" err="1"/>
              <a:t>This</a:t>
            </a:r>
            <a:r>
              <a:rPr lang="tr-TR" sz="1400" dirty="0"/>
              <a:t> is a </a:t>
            </a:r>
            <a:r>
              <a:rPr lang="tr-TR" sz="1400" dirty="0" err="1"/>
              <a:t>pattern</a:t>
            </a:r>
            <a:r>
              <a:rPr lang="tr-TR" sz="1400" dirty="0"/>
              <a:t> of </a:t>
            </a:r>
            <a:r>
              <a:rPr lang="tr-TR" sz="1400" dirty="0" err="1"/>
              <a:t>alternative</a:t>
            </a:r>
            <a:r>
              <a:rPr lang="tr-TR" sz="1400" dirty="0"/>
              <a:t> 0’s </a:t>
            </a:r>
            <a:r>
              <a:rPr lang="tr-TR" sz="1400" dirty="0" err="1"/>
              <a:t>and</a:t>
            </a:r>
            <a:r>
              <a:rPr lang="tr-TR" sz="1400" dirty="0"/>
              <a:t> 1’s </a:t>
            </a:r>
            <a:r>
              <a:rPr lang="tr-TR" sz="1400" dirty="0" err="1"/>
              <a:t>which</a:t>
            </a:r>
            <a:r>
              <a:rPr lang="tr-TR" sz="1400" dirty="0"/>
              <a:t> </a:t>
            </a:r>
            <a:r>
              <a:rPr lang="tr-TR" sz="1400" dirty="0" err="1"/>
              <a:t>indicates</a:t>
            </a:r>
            <a:r>
              <a:rPr lang="tr-TR" sz="1400" dirty="0"/>
              <a:t> </a:t>
            </a:r>
            <a:r>
              <a:rPr lang="tr-TR" sz="1400" dirty="0" err="1"/>
              <a:t>starting</a:t>
            </a:r>
            <a:r>
              <a:rPr lang="tr-TR" sz="1400" dirty="0"/>
              <a:t> of </a:t>
            </a:r>
            <a:r>
              <a:rPr lang="tr-TR" sz="1400" dirty="0" err="1"/>
              <a:t>the</a:t>
            </a:r>
            <a:r>
              <a:rPr lang="tr-TR" sz="1400" dirty="0"/>
              <a:t> </a:t>
            </a:r>
            <a:r>
              <a:rPr lang="tr-TR" sz="1400" dirty="0" err="1"/>
              <a:t>frame</a:t>
            </a:r>
            <a:r>
              <a:rPr lang="tr-TR" sz="1400" dirty="0"/>
              <a:t> </a:t>
            </a:r>
            <a:r>
              <a:rPr lang="tr-TR" sz="1400" dirty="0" err="1"/>
              <a:t>and</a:t>
            </a:r>
            <a:r>
              <a:rPr lang="tr-TR" sz="1400" dirty="0"/>
              <a:t> </a:t>
            </a:r>
            <a:r>
              <a:rPr lang="tr-TR" sz="1400" dirty="0" err="1"/>
              <a:t>allow</a:t>
            </a:r>
            <a:r>
              <a:rPr lang="tr-TR" sz="1400" dirty="0"/>
              <a:t> </a:t>
            </a:r>
            <a:r>
              <a:rPr lang="tr-TR" sz="1400" dirty="0" err="1"/>
              <a:t>sender</a:t>
            </a:r>
            <a:r>
              <a:rPr lang="tr-TR" sz="1400" dirty="0"/>
              <a:t> </a:t>
            </a:r>
            <a:r>
              <a:rPr lang="tr-TR" sz="1400" dirty="0" err="1"/>
              <a:t>and</a:t>
            </a:r>
            <a:r>
              <a:rPr lang="tr-TR" sz="1400" dirty="0"/>
              <a:t> </a:t>
            </a:r>
            <a:r>
              <a:rPr lang="tr-TR" sz="1400" dirty="0" err="1"/>
              <a:t>receiver</a:t>
            </a:r>
            <a:r>
              <a:rPr lang="tr-TR" sz="1400" dirty="0"/>
              <a:t> </a:t>
            </a:r>
            <a:r>
              <a:rPr lang="tr-TR" sz="1400" dirty="0" err="1"/>
              <a:t>to</a:t>
            </a:r>
            <a:r>
              <a:rPr lang="tr-TR" sz="1400" dirty="0"/>
              <a:t> </a:t>
            </a:r>
            <a:r>
              <a:rPr lang="tr-TR" sz="1400" dirty="0" err="1"/>
              <a:t>establish</a:t>
            </a:r>
            <a:r>
              <a:rPr lang="tr-TR" sz="1400" dirty="0"/>
              <a:t> bit </a:t>
            </a:r>
            <a:r>
              <a:rPr lang="tr-TR" sz="1400" dirty="0" err="1"/>
              <a:t>synchronization</a:t>
            </a:r>
            <a:r>
              <a:rPr lang="tr-TR" sz="1400" dirty="0"/>
              <a:t>. </a:t>
            </a:r>
            <a:r>
              <a:rPr lang="tr-TR" sz="1400" dirty="0" err="1"/>
              <a:t>Initially</a:t>
            </a:r>
            <a:r>
              <a:rPr lang="tr-TR" sz="1400" dirty="0"/>
              <a:t>, PRE (</a:t>
            </a:r>
            <a:r>
              <a:rPr lang="tr-TR" sz="1400" dirty="0" err="1"/>
              <a:t>Preamble</a:t>
            </a:r>
            <a:r>
              <a:rPr lang="tr-TR" sz="1400" dirty="0"/>
              <a:t>) </a:t>
            </a:r>
            <a:r>
              <a:rPr lang="tr-TR" sz="1400" dirty="0" err="1"/>
              <a:t>was</a:t>
            </a:r>
            <a:r>
              <a:rPr lang="tr-TR" sz="1400" dirty="0"/>
              <a:t> </a:t>
            </a:r>
            <a:r>
              <a:rPr lang="tr-TR" sz="1400" dirty="0" err="1"/>
              <a:t>introduced</a:t>
            </a:r>
            <a:r>
              <a:rPr lang="tr-TR" sz="1400" dirty="0"/>
              <a:t> </a:t>
            </a:r>
            <a:r>
              <a:rPr lang="tr-TR" sz="1400" dirty="0" err="1"/>
              <a:t>to</a:t>
            </a:r>
            <a:r>
              <a:rPr lang="tr-TR" sz="1400" dirty="0"/>
              <a:t> </a:t>
            </a:r>
            <a:r>
              <a:rPr lang="tr-TR" sz="1400" dirty="0" err="1"/>
              <a:t>allow</a:t>
            </a:r>
            <a:r>
              <a:rPr lang="tr-TR" sz="1400" dirty="0"/>
              <a:t> </a:t>
            </a:r>
            <a:r>
              <a:rPr lang="tr-TR" sz="1400" dirty="0" err="1"/>
              <a:t>for</a:t>
            </a:r>
            <a:r>
              <a:rPr lang="tr-TR" sz="1400" dirty="0"/>
              <a:t> </a:t>
            </a:r>
            <a:r>
              <a:rPr lang="tr-TR" sz="1400" dirty="0" err="1"/>
              <a:t>the</a:t>
            </a:r>
            <a:r>
              <a:rPr lang="tr-TR" sz="1400" dirty="0"/>
              <a:t> </a:t>
            </a:r>
            <a:r>
              <a:rPr lang="tr-TR" sz="1400" dirty="0" err="1"/>
              <a:t>loss</a:t>
            </a:r>
            <a:r>
              <a:rPr lang="tr-TR" sz="1400" dirty="0"/>
              <a:t> of a </a:t>
            </a:r>
            <a:r>
              <a:rPr lang="tr-TR" sz="1400" dirty="0" err="1"/>
              <a:t>few</a:t>
            </a:r>
            <a:r>
              <a:rPr lang="tr-TR" sz="1400" dirty="0"/>
              <a:t> </a:t>
            </a:r>
            <a:r>
              <a:rPr lang="tr-TR" sz="1400" dirty="0" err="1"/>
              <a:t>bits</a:t>
            </a:r>
            <a:r>
              <a:rPr lang="tr-TR" sz="1400" dirty="0"/>
              <a:t> </a:t>
            </a:r>
            <a:r>
              <a:rPr lang="tr-TR" sz="1400" dirty="0" err="1"/>
              <a:t>due</a:t>
            </a:r>
            <a:r>
              <a:rPr lang="tr-TR" sz="1400" dirty="0"/>
              <a:t> </a:t>
            </a:r>
            <a:r>
              <a:rPr lang="tr-TR" sz="1400" dirty="0" err="1"/>
              <a:t>to</a:t>
            </a:r>
            <a:r>
              <a:rPr lang="tr-TR" sz="1400" dirty="0"/>
              <a:t> </a:t>
            </a:r>
            <a:r>
              <a:rPr lang="tr-TR" sz="1400" dirty="0" err="1"/>
              <a:t>signal</a:t>
            </a:r>
            <a:r>
              <a:rPr lang="tr-TR" sz="1400" dirty="0"/>
              <a:t> </a:t>
            </a:r>
            <a:r>
              <a:rPr lang="tr-TR" sz="1400" dirty="0" err="1"/>
              <a:t>delays</a:t>
            </a:r>
            <a:r>
              <a:rPr lang="tr-TR" sz="1400" dirty="0"/>
              <a:t>. But </a:t>
            </a:r>
            <a:r>
              <a:rPr lang="tr-TR" sz="1400" dirty="0" err="1"/>
              <a:t>today’s</a:t>
            </a:r>
            <a:r>
              <a:rPr lang="tr-TR" sz="1400" dirty="0"/>
              <a:t> </a:t>
            </a:r>
            <a:r>
              <a:rPr lang="tr-TR" sz="1400" dirty="0" err="1"/>
              <a:t>high-speed</a:t>
            </a:r>
            <a:r>
              <a:rPr lang="tr-TR" sz="1400" dirty="0"/>
              <a:t> Ethernet </a:t>
            </a:r>
            <a:r>
              <a:rPr lang="tr-TR" sz="1400" dirty="0" err="1"/>
              <a:t>don’t</a:t>
            </a:r>
            <a:r>
              <a:rPr lang="tr-TR" sz="1400" dirty="0"/>
              <a:t> </a:t>
            </a:r>
            <a:r>
              <a:rPr lang="tr-TR" sz="1400" dirty="0" err="1"/>
              <a:t>need</a:t>
            </a:r>
            <a:r>
              <a:rPr lang="tr-TR" sz="1400" dirty="0"/>
              <a:t> </a:t>
            </a:r>
            <a:r>
              <a:rPr lang="tr-TR" sz="1400" dirty="0" err="1"/>
              <a:t>Preamble</a:t>
            </a:r>
            <a:r>
              <a:rPr lang="tr-TR" sz="1400" dirty="0"/>
              <a:t> </a:t>
            </a:r>
            <a:r>
              <a:rPr lang="tr-TR" sz="1400" dirty="0" err="1"/>
              <a:t>to</a:t>
            </a:r>
            <a:r>
              <a:rPr lang="tr-TR" sz="1400" dirty="0"/>
              <a:t> </a:t>
            </a:r>
            <a:r>
              <a:rPr lang="tr-TR" sz="1400" dirty="0" err="1"/>
              <a:t>protect</a:t>
            </a:r>
            <a:r>
              <a:rPr lang="tr-TR" sz="1400" dirty="0"/>
              <a:t> </a:t>
            </a:r>
            <a:r>
              <a:rPr lang="tr-TR" sz="1400" dirty="0" err="1"/>
              <a:t>the</a:t>
            </a:r>
            <a:r>
              <a:rPr lang="tr-TR" sz="1400" dirty="0"/>
              <a:t> </a:t>
            </a:r>
            <a:r>
              <a:rPr lang="tr-TR" sz="1400" dirty="0" err="1"/>
              <a:t>frame</a:t>
            </a:r>
            <a:r>
              <a:rPr lang="tr-TR" sz="1400" dirty="0"/>
              <a:t> </a:t>
            </a:r>
            <a:r>
              <a:rPr lang="tr-TR" sz="1400" dirty="0" err="1"/>
              <a:t>bits</a:t>
            </a:r>
            <a:r>
              <a:rPr lang="tr-TR" sz="1400" dirty="0"/>
              <a:t>. PRE (</a:t>
            </a:r>
            <a:r>
              <a:rPr lang="tr-TR" sz="1400" dirty="0" err="1"/>
              <a:t>Preamble</a:t>
            </a:r>
            <a:r>
              <a:rPr lang="tr-TR" sz="1400" dirty="0"/>
              <a:t>) </a:t>
            </a:r>
            <a:r>
              <a:rPr lang="tr-TR" sz="1400" dirty="0" err="1"/>
              <a:t>indicates</a:t>
            </a:r>
            <a:r>
              <a:rPr lang="tr-TR" sz="1400" dirty="0"/>
              <a:t> </a:t>
            </a:r>
            <a:r>
              <a:rPr lang="tr-TR" sz="1400" dirty="0" err="1"/>
              <a:t>the</a:t>
            </a:r>
            <a:r>
              <a:rPr lang="tr-TR" sz="1400" dirty="0"/>
              <a:t> </a:t>
            </a:r>
            <a:r>
              <a:rPr lang="tr-TR" sz="1400" dirty="0" err="1"/>
              <a:t>receiver</a:t>
            </a:r>
            <a:r>
              <a:rPr lang="tr-TR" sz="1400" dirty="0"/>
              <a:t> </a:t>
            </a:r>
            <a:r>
              <a:rPr lang="tr-TR" sz="1400" dirty="0" err="1"/>
              <a:t>that</a:t>
            </a:r>
            <a:r>
              <a:rPr lang="tr-TR" sz="1400" dirty="0"/>
              <a:t> </a:t>
            </a:r>
            <a:r>
              <a:rPr lang="tr-TR" sz="1400" dirty="0" err="1"/>
              <a:t>frame</a:t>
            </a:r>
            <a:r>
              <a:rPr lang="tr-TR" sz="1400" dirty="0"/>
              <a:t> is </a:t>
            </a:r>
            <a:r>
              <a:rPr lang="tr-TR" sz="1400" dirty="0" err="1"/>
              <a:t>coming</a:t>
            </a:r>
            <a:r>
              <a:rPr lang="tr-TR" sz="1400" dirty="0"/>
              <a:t> </a:t>
            </a:r>
            <a:r>
              <a:rPr lang="tr-TR" sz="1400" dirty="0" err="1"/>
              <a:t>and</a:t>
            </a:r>
            <a:r>
              <a:rPr lang="tr-TR" sz="1400" dirty="0"/>
              <a:t> </a:t>
            </a:r>
            <a:r>
              <a:rPr lang="tr-TR" sz="1400" dirty="0" err="1"/>
              <a:t>allow</a:t>
            </a:r>
            <a:r>
              <a:rPr lang="tr-TR" sz="1400" dirty="0"/>
              <a:t> </a:t>
            </a:r>
            <a:r>
              <a:rPr lang="tr-TR" sz="1400" dirty="0" err="1"/>
              <a:t>the</a:t>
            </a:r>
            <a:r>
              <a:rPr lang="tr-TR" sz="1400" dirty="0"/>
              <a:t> </a:t>
            </a:r>
            <a:r>
              <a:rPr lang="tr-TR" sz="1400" dirty="0" err="1"/>
              <a:t>receiver</a:t>
            </a:r>
            <a:r>
              <a:rPr lang="tr-TR" sz="1400" dirty="0"/>
              <a:t> </a:t>
            </a:r>
            <a:r>
              <a:rPr lang="tr-TR" sz="1400" dirty="0" err="1"/>
              <a:t>to</a:t>
            </a:r>
            <a:r>
              <a:rPr lang="tr-TR" sz="1400" dirty="0"/>
              <a:t> </a:t>
            </a:r>
            <a:r>
              <a:rPr lang="tr-TR" sz="1400" dirty="0" err="1"/>
              <a:t>lock</a:t>
            </a:r>
            <a:r>
              <a:rPr lang="tr-TR" sz="1400" dirty="0"/>
              <a:t> </a:t>
            </a:r>
            <a:r>
              <a:rPr lang="tr-TR" sz="1400" dirty="0" err="1"/>
              <a:t>onto</a:t>
            </a:r>
            <a:r>
              <a:rPr lang="tr-TR" sz="1400" dirty="0"/>
              <a:t> </a:t>
            </a:r>
            <a:r>
              <a:rPr lang="tr-TR" sz="1400" dirty="0" err="1"/>
              <a:t>the</a:t>
            </a:r>
            <a:r>
              <a:rPr lang="tr-TR" sz="1400" dirty="0"/>
              <a:t> data </a:t>
            </a:r>
            <a:r>
              <a:rPr lang="tr-TR" sz="1400" dirty="0" err="1"/>
              <a:t>stream</a:t>
            </a:r>
            <a:r>
              <a:rPr lang="tr-TR" sz="1400" dirty="0"/>
              <a:t> </a:t>
            </a:r>
            <a:r>
              <a:rPr lang="tr-TR" sz="1400" dirty="0" err="1"/>
              <a:t>before</a:t>
            </a:r>
            <a:r>
              <a:rPr lang="tr-TR" sz="1400" dirty="0"/>
              <a:t> </a:t>
            </a:r>
            <a:r>
              <a:rPr lang="tr-TR" sz="1400" dirty="0" err="1"/>
              <a:t>the</a:t>
            </a:r>
            <a:r>
              <a:rPr lang="tr-TR" sz="1400" dirty="0"/>
              <a:t> </a:t>
            </a:r>
            <a:r>
              <a:rPr lang="tr-TR" sz="1400" dirty="0" err="1"/>
              <a:t>actual</a:t>
            </a:r>
            <a:r>
              <a:rPr lang="tr-TR" sz="1400" dirty="0"/>
              <a:t> </a:t>
            </a:r>
            <a:r>
              <a:rPr lang="tr-TR" sz="1400" dirty="0" err="1"/>
              <a:t>frame</a:t>
            </a:r>
            <a:r>
              <a:rPr lang="tr-TR" sz="1400" dirty="0"/>
              <a:t> </a:t>
            </a:r>
            <a:r>
              <a:rPr lang="tr-TR" sz="1400" dirty="0" err="1"/>
              <a:t>begins</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Start of </a:t>
            </a:r>
            <a:r>
              <a:rPr lang="tr-TR" sz="1400" b="1" dirty="0" err="1"/>
              <a:t>frame</a:t>
            </a:r>
            <a:r>
              <a:rPr lang="tr-TR" sz="1400" b="1" dirty="0"/>
              <a:t> </a:t>
            </a:r>
            <a:r>
              <a:rPr lang="tr-TR" sz="1400" b="1" dirty="0" err="1"/>
              <a:t>delimiter</a:t>
            </a:r>
            <a:r>
              <a:rPr lang="tr-TR" sz="1400" b="1" dirty="0"/>
              <a:t> (SFD </a:t>
            </a:r>
            <a:r>
              <a:rPr lang="tr-TR" sz="1400" b="1" dirty="0" err="1"/>
              <a:t>or</a:t>
            </a:r>
            <a:r>
              <a:rPr lang="tr-TR" sz="1400" b="1" dirty="0"/>
              <a:t> SOF) </a:t>
            </a:r>
            <a:r>
              <a:rPr lang="tr-TR" sz="1400" dirty="0"/>
              <a:t>– </a:t>
            </a:r>
            <a:r>
              <a:rPr lang="tr-TR" sz="1400" dirty="0" err="1"/>
              <a:t>This</a:t>
            </a:r>
            <a:r>
              <a:rPr lang="tr-TR" sz="1400" dirty="0"/>
              <a:t> is a 1-Byte </a:t>
            </a:r>
            <a:r>
              <a:rPr lang="tr-TR" sz="1400" dirty="0" err="1"/>
              <a:t>field</a:t>
            </a:r>
            <a:r>
              <a:rPr lang="tr-TR" sz="1400" dirty="0"/>
              <a:t> </a:t>
            </a:r>
            <a:r>
              <a:rPr lang="tr-TR" sz="1400" dirty="0" err="1"/>
              <a:t>which</a:t>
            </a:r>
            <a:r>
              <a:rPr lang="tr-TR" sz="1400" dirty="0"/>
              <a:t> is </a:t>
            </a:r>
            <a:r>
              <a:rPr lang="tr-TR" sz="1400" dirty="0" err="1"/>
              <a:t>always</a:t>
            </a:r>
            <a:r>
              <a:rPr lang="tr-TR" sz="1400" dirty="0"/>
              <a:t> set </a:t>
            </a:r>
            <a:r>
              <a:rPr lang="tr-TR" sz="1400" dirty="0" err="1"/>
              <a:t>to</a:t>
            </a:r>
            <a:r>
              <a:rPr lang="tr-TR" sz="1400" dirty="0"/>
              <a:t> 10101011. SFD </a:t>
            </a:r>
            <a:r>
              <a:rPr lang="tr-TR" sz="1400" dirty="0" err="1"/>
              <a:t>indicates</a:t>
            </a:r>
            <a:r>
              <a:rPr lang="tr-TR" sz="1400" dirty="0"/>
              <a:t> </a:t>
            </a:r>
            <a:r>
              <a:rPr lang="tr-TR" sz="1400" dirty="0" err="1"/>
              <a:t>that</a:t>
            </a:r>
            <a:r>
              <a:rPr lang="tr-TR" sz="1400" dirty="0"/>
              <a:t> </a:t>
            </a:r>
            <a:r>
              <a:rPr lang="tr-TR" sz="1400" dirty="0" err="1"/>
              <a:t>upcoming</a:t>
            </a:r>
            <a:r>
              <a:rPr lang="tr-TR" sz="1400" dirty="0"/>
              <a:t> </a:t>
            </a:r>
            <a:r>
              <a:rPr lang="tr-TR" sz="1400" dirty="0" err="1"/>
              <a:t>bits</a:t>
            </a:r>
            <a:r>
              <a:rPr lang="tr-TR" sz="1400" dirty="0"/>
              <a:t> </a:t>
            </a:r>
            <a:r>
              <a:rPr lang="tr-TR" sz="1400" dirty="0" err="1"/>
              <a:t>are</a:t>
            </a:r>
            <a:r>
              <a:rPr lang="tr-TR" sz="1400" dirty="0"/>
              <a:t> </a:t>
            </a:r>
            <a:r>
              <a:rPr lang="tr-TR" sz="1400" dirty="0" err="1"/>
              <a:t>starting</a:t>
            </a:r>
            <a:r>
              <a:rPr lang="tr-TR" sz="1400" dirty="0"/>
              <a:t> of </a:t>
            </a:r>
            <a:r>
              <a:rPr lang="tr-TR" sz="1400" dirty="0" err="1"/>
              <a:t>the</a:t>
            </a:r>
            <a:r>
              <a:rPr lang="tr-TR" sz="1400" dirty="0"/>
              <a:t> </a:t>
            </a:r>
            <a:r>
              <a:rPr lang="tr-TR" sz="1400" dirty="0" err="1"/>
              <a:t>frame</a:t>
            </a:r>
            <a:r>
              <a:rPr lang="tr-TR" sz="1400" dirty="0"/>
              <a:t>, </a:t>
            </a:r>
            <a:r>
              <a:rPr lang="tr-TR" sz="1400" dirty="0" err="1"/>
              <a:t>which</a:t>
            </a:r>
            <a:r>
              <a:rPr lang="tr-TR" sz="1400" dirty="0"/>
              <a:t> is </a:t>
            </a:r>
            <a:r>
              <a:rPr lang="tr-TR" sz="1400" dirty="0" err="1"/>
              <a:t>the</a:t>
            </a:r>
            <a:r>
              <a:rPr lang="tr-TR" sz="1400" dirty="0"/>
              <a:t> </a:t>
            </a:r>
            <a:r>
              <a:rPr lang="tr-TR" sz="1400" dirty="0" err="1"/>
              <a:t>destination</a:t>
            </a:r>
            <a:r>
              <a:rPr lang="tr-TR" sz="1400" dirty="0"/>
              <a:t> </a:t>
            </a:r>
            <a:r>
              <a:rPr lang="tr-TR" sz="1400" dirty="0" err="1"/>
              <a:t>address</a:t>
            </a:r>
            <a:r>
              <a:rPr lang="tr-TR" sz="1400" dirty="0"/>
              <a:t>. </a:t>
            </a:r>
            <a:r>
              <a:rPr lang="tr-TR" sz="1400" dirty="0" err="1"/>
              <a:t>Sometimes</a:t>
            </a:r>
            <a:r>
              <a:rPr lang="tr-TR" sz="1400" dirty="0"/>
              <a:t> SFD is </a:t>
            </a:r>
            <a:r>
              <a:rPr lang="tr-TR" sz="1400" dirty="0" err="1"/>
              <a:t>considered</a:t>
            </a:r>
            <a:r>
              <a:rPr lang="tr-TR" sz="1400" dirty="0"/>
              <a:t> </a:t>
            </a:r>
            <a:r>
              <a:rPr lang="tr-TR" sz="1400" dirty="0" err="1"/>
              <a:t>the</a:t>
            </a:r>
            <a:r>
              <a:rPr lang="tr-TR" sz="1400" dirty="0"/>
              <a:t> </a:t>
            </a:r>
            <a:r>
              <a:rPr lang="tr-TR" sz="1400" dirty="0" err="1"/>
              <a:t>part</a:t>
            </a:r>
            <a:r>
              <a:rPr lang="tr-TR" sz="1400" dirty="0"/>
              <a:t> of PRE, </a:t>
            </a:r>
            <a:r>
              <a:rPr lang="tr-TR" sz="1400" dirty="0" err="1"/>
              <a:t>this</a:t>
            </a:r>
            <a:r>
              <a:rPr lang="tr-TR" sz="1400" dirty="0"/>
              <a:t> is </a:t>
            </a:r>
            <a:r>
              <a:rPr lang="tr-TR" sz="1400" dirty="0" err="1"/>
              <a:t>the</a:t>
            </a:r>
            <a:r>
              <a:rPr lang="tr-TR" sz="1400" dirty="0"/>
              <a:t> </a:t>
            </a:r>
            <a:r>
              <a:rPr lang="tr-TR" sz="1400" dirty="0" err="1"/>
              <a:t>reason</a:t>
            </a:r>
            <a:r>
              <a:rPr lang="tr-TR" sz="1400" dirty="0"/>
              <a:t> </a:t>
            </a:r>
            <a:r>
              <a:rPr lang="tr-TR" sz="1400" dirty="0" err="1"/>
              <a:t>Preamble</a:t>
            </a:r>
            <a:r>
              <a:rPr lang="tr-TR" sz="1400" dirty="0"/>
              <a:t> is </a:t>
            </a:r>
            <a:r>
              <a:rPr lang="tr-TR" sz="1400" dirty="0" err="1"/>
              <a:t>described</a:t>
            </a:r>
            <a:r>
              <a:rPr lang="tr-TR" sz="1400" dirty="0"/>
              <a:t> as 8 </a:t>
            </a:r>
            <a:r>
              <a:rPr lang="tr-TR" sz="1400" dirty="0" err="1"/>
              <a:t>Bytes</a:t>
            </a:r>
            <a:r>
              <a:rPr lang="tr-TR" sz="1400" dirty="0"/>
              <a:t> in </a:t>
            </a:r>
            <a:r>
              <a:rPr lang="tr-TR" sz="1400" dirty="0" err="1"/>
              <a:t>many</a:t>
            </a:r>
            <a:r>
              <a:rPr lang="tr-TR" sz="1400" dirty="0"/>
              <a:t> </a:t>
            </a:r>
            <a:r>
              <a:rPr lang="tr-TR" sz="1400" dirty="0" err="1"/>
              <a:t>places</a:t>
            </a:r>
            <a:r>
              <a:rPr lang="tr-TR" sz="1400" dirty="0"/>
              <a:t>. </a:t>
            </a:r>
            <a:r>
              <a:rPr lang="tr-TR" sz="1400" dirty="0" err="1"/>
              <a:t>The</a:t>
            </a:r>
            <a:r>
              <a:rPr lang="tr-TR" sz="1400" dirty="0"/>
              <a:t> SFD </a:t>
            </a:r>
            <a:r>
              <a:rPr lang="tr-TR" sz="1400" dirty="0" err="1"/>
              <a:t>warns</a:t>
            </a:r>
            <a:r>
              <a:rPr lang="tr-TR" sz="1400" dirty="0"/>
              <a:t> </a:t>
            </a:r>
            <a:r>
              <a:rPr lang="tr-TR" sz="1400" dirty="0" err="1"/>
              <a:t>station</a:t>
            </a:r>
            <a:r>
              <a:rPr lang="tr-TR" sz="1400" dirty="0"/>
              <a:t> </a:t>
            </a:r>
            <a:r>
              <a:rPr lang="tr-TR" sz="1400" dirty="0" err="1"/>
              <a:t>or</a:t>
            </a:r>
            <a:r>
              <a:rPr lang="tr-TR" sz="1400" dirty="0"/>
              <a:t> </a:t>
            </a:r>
            <a:r>
              <a:rPr lang="tr-TR" sz="1400" dirty="0" err="1"/>
              <a:t>stations</a:t>
            </a:r>
            <a:r>
              <a:rPr lang="tr-TR" sz="1400" dirty="0"/>
              <a:t> </a:t>
            </a:r>
            <a:r>
              <a:rPr lang="tr-TR" sz="1400" dirty="0" err="1"/>
              <a:t>that</a:t>
            </a:r>
            <a:r>
              <a:rPr lang="tr-TR" sz="1400" dirty="0"/>
              <a:t> </a:t>
            </a:r>
            <a:r>
              <a:rPr lang="tr-TR" sz="1400" dirty="0" err="1"/>
              <a:t>this</a:t>
            </a:r>
            <a:r>
              <a:rPr lang="tr-TR" sz="1400" dirty="0"/>
              <a:t> is </a:t>
            </a:r>
            <a:r>
              <a:rPr lang="tr-TR" sz="1400" dirty="0" err="1"/>
              <a:t>the</a:t>
            </a:r>
            <a:r>
              <a:rPr lang="tr-TR" sz="1400" dirty="0"/>
              <a:t> </a:t>
            </a:r>
            <a:r>
              <a:rPr lang="tr-TR" sz="1400" dirty="0" err="1"/>
              <a:t>last</a:t>
            </a:r>
            <a:r>
              <a:rPr lang="tr-TR" sz="1400" dirty="0"/>
              <a:t> </a:t>
            </a:r>
            <a:r>
              <a:rPr lang="tr-TR" sz="1400" dirty="0" err="1"/>
              <a:t>chance</a:t>
            </a:r>
            <a:r>
              <a:rPr lang="tr-TR" sz="1400" dirty="0"/>
              <a:t> </a:t>
            </a:r>
            <a:r>
              <a:rPr lang="tr-TR" sz="1400" dirty="0" err="1"/>
              <a:t>for</a:t>
            </a:r>
            <a:r>
              <a:rPr lang="tr-TR" sz="1400" dirty="0"/>
              <a:t> </a:t>
            </a:r>
            <a:r>
              <a:rPr lang="tr-TR" sz="1400" dirty="0" err="1"/>
              <a:t>synchronization</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err="1"/>
              <a:t>Destination</a:t>
            </a:r>
            <a:r>
              <a:rPr lang="tr-TR" sz="1400" b="1" dirty="0"/>
              <a:t> </a:t>
            </a:r>
            <a:r>
              <a:rPr lang="tr-TR" sz="1400" b="1" dirty="0" err="1"/>
              <a:t>Address</a:t>
            </a:r>
            <a:r>
              <a:rPr lang="tr-TR" sz="1400" b="1" dirty="0"/>
              <a:t> </a:t>
            </a:r>
            <a:r>
              <a:rPr lang="tr-TR" sz="1400" dirty="0"/>
              <a:t>– </a:t>
            </a:r>
            <a:r>
              <a:rPr lang="tr-TR" sz="1400" dirty="0" err="1"/>
              <a:t>This</a:t>
            </a:r>
            <a:r>
              <a:rPr lang="tr-TR" sz="1400" dirty="0"/>
              <a:t> is 6-Byte </a:t>
            </a:r>
            <a:r>
              <a:rPr lang="tr-TR" sz="1400" dirty="0" err="1"/>
              <a:t>field</a:t>
            </a:r>
            <a:r>
              <a:rPr lang="tr-TR" sz="1400" dirty="0"/>
              <a:t> </a:t>
            </a:r>
            <a:r>
              <a:rPr lang="tr-TR" sz="1400" dirty="0" err="1"/>
              <a:t>which</a:t>
            </a:r>
            <a:r>
              <a:rPr lang="tr-TR" sz="1400" dirty="0"/>
              <a:t> </a:t>
            </a:r>
            <a:r>
              <a:rPr lang="tr-TR" sz="1400" dirty="0" err="1"/>
              <a:t>contains</a:t>
            </a:r>
            <a:r>
              <a:rPr lang="tr-TR" sz="1400" dirty="0"/>
              <a:t> </a:t>
            </a:r>
            <a:r>
              <a:rPr lang="tr-TR" sz="1400" dirty="0" err="1"/>
              <a:t>the</a:t>
            </a:r>
            <a:r>
              <a:rPr lang="tr-TR" sz="1400" dirty="0"/>
              <a:t> MAC </a:t>
            </a:r>
            <a:r>
              <a:rPr lang="tr-TR" sz="1400" dirty="0" err="1"/>
              <a:t>address</a:t>
            </a:r>
            <a:r>
              <a:rPr lang="tr-TR" sz="1400" dirty="0"/>
              <a:t> of </a:t>
            </a:r>
            <a:r>
              <a:rPr lang="tr-TR" sz="1400" dirty="0" err="1"/>
              <a:t>machine</a:t>
            </a:r>
            <a:r>
              <a:rPr lang="tr-TR" sz="1400" dirty="0"/>
              <a:t> </a:t>
            </a:r>
            <a:r>
              <a:rPr lang="tr-TR" sz="1400" dirty="0" err="1"/>
              <a:t>for</a:t>
            </a:r>
            <a:r>
              <a:rPr lang="tr-TR" sz="1400" dirty="0"/>
              <a:t> </a:t>
            </a:r>
            <a:r>
              <a:rPr lang="tr-TR" sz="1400" dirty="0" err="1"/>
              <a:t>which</a:t>
            </a:r>
            <a:r>
              <a:rPr lang="tr-TR" sz="1400" dirty="0"/>
              <a:t> data is </a:t>
            </a:r>
            <a:r>
              <a:rPr lang="tr-TR" sz="1400" dirty="0" err="1"/>
              <a:t>destined</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Source </a:t>
            </a:r>
            <a:r>
              <a:rPr lang="tr-TR" sz="1400" b="1" dirty="0" err="1"/>
              <a:t>Address</a:t>
            </a:r>
            <a:r>
              <a:rPr lang="tr-TR" sz="1400" b="1" dirty="0"/>
              <a:t> </a:t>
            </a:r>
            <a:r>
              <a:rPr lang="tr-TR" sz="1400" dirty="0"/>
              <a:t>– </a:t>
            </a:r>
            <a:r>
              <a:rPr lang="tr-TR" sz="1400" dirty="0" err="1"/>
              <a:t>This</a:t>
            </a:r>
            <a:r>
              <a:rPr lang="tr-TR" sz="1400" dirty="0"/>
              <a:t> is a 6-Byte </a:t>
            </a:r>
            <a:r>
              <a:rPr lang="tr-TR" sz="1400" dirty="0" err="1"/>
              <a:t>field</a:t>
            </a:r>
            <a:r>
              <a:rPr lang="tr-TR" sz="1400" dirty="0"/>
              <a:t> </a:t>
            </a:r>
            <a:r>
              <a:rPr lang="tr-TR" sz="1400" dirty="0" err="1"/>
              <a:t>which</a:t>
            </a:r>
            <a:r>
              <a:rPr lang="tr-TR" sz="1400" dirty="0"/>
              <a:t> </a:t>
            </a:r>
            <a:r>
              <a:rPr lang="tr-TR" sz="1400" dirty="0" err="1"/>
              <a:t>contains</a:t>
            </a:r>
            <a:r>
              <a:rPr lang="tr-TR" sz="1400" dirty="0"/>
              <a:t> </a:t>
            </a:r>
            <a:r>
              <a:rPr lang="tr-TR" sz="1400" dirty="0" err="1"/>
              <a:t>the</a:t>
            </a:r>
            <a:r>
              <a:rPr lang="tr-TR" sz="1400" dirty="0"/>
              <a:t> MAC </a:t>
            </a:r>
            <a:r>
              <a:rPr lang="tr-TR" sz="1400" dirty="0" err="1"/>
              <a:t>address</a:t>
            </a:r>
            <a:r>
              <a:rPr lang="tr-TR" sz="1400" dirty="0"/>
              <a:t> of </a:t>
            </a:r>
            <a:r>
              <a:rPr lang="tr-TR" sz="1400" dirty="0" err="1"/>
              <a:t>source</a:t>
            </a:r>
            <a:r>
              <a:rPr lang="tr-TR" sz="1400" dirty="0"/>
              <a:t> </a:t>
            </a:r>
            <a:r>
              <a:rPr lang="tr-TR" sz="1400" dirty="0" err="1"/>
              <a:t>machine</a:t>
            </a:r>
            <a:r>
              <a:rPr lang="tr-TR" sz="1400" dirty="0"/>
              <a:t>. As Source </a:t>
            </a:r>
            <a:r>
              <a:rPr lang="tr-TR" sz="1400" dirty="0" err="1"/>
              <a:t>Address</a:t>
            </a:r>
            <a:r>
              <a:rPr lang="tr-TR" sz="1400" dirty="0"/>
              <a:t> is </a:t>
            </a:r>
            <a:r>
              <a:rPr lang="tr-TR" sz="1400" dirty="0" err="1"/>
              <a:t>always</a:t>
            </a:r>
            <a:r>
              <a:rPr lang="tr-TR" sz="1400" dirty="0"/>
              <a:t> an </a:t>
            </a:r>
            <a:r>
              <a:rPr lang="tr-TR" sz="1400" dirty="0" err="1"/>
              <a:t>individual</a:t>
            </a:r>
            <a:r>
              <a:rPr lang="tr-TR" sz="1400" dirty="0"/>
              <a:t> </a:t>
            </a:r>
            <a:r>
              <a:rPr lang="tr-TR" sz="1400" dirty="0" err="1"/>
              <a:t>address</a:t>
            </a:r>
            <a:r>
              <a:rPr lang="tr-TR" sz="1400" dirty="0"/>
              <a:t> (</a:t>
            </a:r>
            <a:r>
              <a:rPr lang="tr-TR" sz="1400" dirty="0" err="1"/>
              <a:t>Unicast</a:t>
            </a:r>
            <a:r>
              <a:rPr lang="tr-TR" sz="1400" dirty="0"/>
              <a:t>), </a:t>
            </a:r>
            <a:r>
              <a:rPr lang="tr-TR" sz="1400" dirty="0" err="1"/>
              <a:t>the</a:t>
            </a:r>
            <a:r>
              <a:rPr lang="tr-TR" sz="1400" dirty="0"/>
              <a:t> </a:t>
            </a:r>
            <a:r>
              <a:rPr lang="tr-TR" sz="1400" dirty="0" err="1"/>
              <a:t>least</a:t>
            </a:r>
            <a:r>
              <a:rPr lang="tr-TR" sz="1400" dirty="0"/>
              <a:t> </a:t>
            </a:r>
            <a:r>
              <a:rPr lang="tr-TR" sz="1400" dirty="0" err="1"/>
              <a:t>significant</a:t>
            </a:r>
            <a:r>
              <a:rPr lang="tr-TR" sz="1400" dirty="0"/>
              <a:t> bit of </a:t>
            </a:r>
            <a:r>
              <a:rPr lang="tr-TR" sz="1400" dirty="0" err="1"/>
              <a:t>first</a:t>
            </a:r>
            <a:r>
              <a:rPr lang="tr-TR" sz="1400" dirty="0"/>
              <a:t> byte is </a:t>
            </a:r>
            <a:r>
              <a:rPr lang="tr-TR" sz="1400" dirty="0" err="1"/>
              <a:t>always</a:t>
            </a:r>
            <a:r>
              <a:rPr lang="tr-TR" sz="1400" dirty="0"/>
              <a:t> 0.</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err="1"/>
              <a:t>Length</a:t>
            </a:r>
            <a:r>
              <a:rPr lang="tr-TR" sz="1400" dirty="0"/>
              <a:t> – </a:t>
            </a:r>
            <a:r>
              <a:rPr lang="tr-TR" sz="1400" dirty="0" err="1"/>
              <a:t>Length</a:t>
            </a:r>
            <a:r>
              <a:rPr lang="tr-TR" sz="1400" dirty="0"/>
              <a:t> is a 2-Byte </a:t>
            </a:r>
            <a:r>
              <a:rPr lang="tr-TR" sz="1400" dirty="0" err="1"/>
              <a:t>field</a:t>
            </a:r>
            <a:r>
              <a:rPr lang="tr-TR" sz="1400" dirty="0"/>
              <a:t>, </a:t>
            </a:r>
            <a:r>
              <a:rPr lang="tr-TR" sz="1400" dirty="0" err="1"/>
              <a:t>which</a:t>
            </a:r>
            <a:r>
              <a:rPr lang="tr-TR" sz="1400" dirty="0"/>
              <a:t> </a:t>
            </a:r>
            <a:r>
              <a:rPr lang="tr-TR" sz="1400" dirty="0" err="1"/>
              <a:t>indicates</a:t>
            </a:r>
            <a:r>
              <a:rPr lang="tr-TR" sz="1400" dirty="0"/>
              <a:t> </a:t>
            </a:r>
            <a:r>
              <a:rPr lang="tr-TR" sz="1400" dirty="0" err="1"/>
              <a:t>the</a:t>
            </a:r>
            <a:r>
              <a:rPr lang="tr-TR" sz="1400" dirty="0"/>
              <a:t> </a:t>
            </a:r>
            <a:r>
              <a:rPr lang="tr-TR" sz="1400" dirty="0" err="1"/>
              <a:t>length</a:t>
            </a:r>
            <a:r>
              <a:rPr lang="tr-TR" sz="1400" dirty="0"/>
              <a:t> of </a:t>
            </a:r>
            <a:r>
              <a:rPr lang="tr-TR" sz="1400" dirty="0" err="1"/>
              <a:t>entire</a:t>
            </a:r>
            <a:r>
              <a:rPr lang="tr-TR" sz="1400" dirty="0"/>
              <a:t> Ethernet </a:t>
            </a:r>
            <a:r>
              <a:rPr lang="tr-TR" sz="1400" dirty="0" err="1"/>
              <a:t>frame</a:t>
            </a:r>
            <a:r>
              <a:rPr lang="tr-TR" sz="1400" dirty="0"/>
              <a:t>. </a:t>
            </a:r>
            <a:r>
              <a:rPr lang="tr-TR" sz="1400" dirty="0" err="1"/>
              <a:t>This</a:t>
            </a:r>
            <a:r>
              <a:rPr lang="tr-TR" sz="1400" dirty="0"/>
              <a:t> 16-bit </a:t>
            </a:r>
            <a:r>
              <a:rPr lang="tr-TR" sz="1400" dirty="0" err="1"/>
              <a:t>field</a:t>
            </a:r>
            <a:r>
              <a:rPr lang="tr-TR" sz="1400" dirty="0"/>
              <a:t> can </a:t>
            </a:r>
            <a:r>
              <a:rPr lang="tr-TR" sz="1400" dirty="0" err="1"/>
              <a:t>hold</a:t>
            </a:r>
            <a:r>
              <a:rPr lang="tr-TR" sz="1400" dirty="0"/>
              <a:t> </a:t>
            </a:r>
            <a:r>
              <a:rPr lang="tr-TR" sz="1400" dirty="0" err="1"/>
              <a:t>the</a:t>
            </a:r>
            <a:r>
              <a:rPr lang="tr-TR" sz="1400" dirty="0"/>
              <a:t> </a:t>
            </a:r>
            <a:r>
              <a:rPr lang="tr-TR" sz="1400" dirty="0" err="1"/>
              <a:t>length</a:t>
            </a:r>
            <a:r>
              <a:rPr lang="tr-TR" sz="1400" dirty="0"/>
              <a:t> </a:t>
            </a:r>
            <a:r>
              <a:rPr lang="tr-TR" sz="1400" dirty="0" err="1"/>
              <a:t>value</a:t>
            </a:r>
            <a:r>
              <a:rPr lang="tr-TR" sz="1400" dirty="0"/>
              <a:t> </a:t>
            </a:r>
            <a:r>
              <a:rPr lang="tr-TR" sz="1400" dirty="0" err="1"/>
              <a:t>between</a:t>
            </a:r>
            <a:r>
              <a:rPr lang="tr-TR" sz="1400" dirty="0"/>
              <a:t> 0 </a:t>
            </a:r>
            <a:r>
              <a:rPr lang="tr-TR" sz="1400" dirty="0" err="1"/>
              <a:t>to</a:t>
            </a:r>
            <a:r>
              <a:rPr lang="tr-TR" sz="1400" dirty="0"/>
              <a:t> 65534, but </a:t>
            </a:r>
            <a:r>
              <a:rPr lang="tr-TR" sz="1400" dirty="0" err="1"/>
              <a:t>length</a:t>
            </a:r>
            <a:r>
              <a:rPr lang="tr-TR" sz="1400" dirty="0"/>
              <a:t> </a:t>
            </a:r>
            <a:r>
              <a:rPr lang="tr-TR" sz="1400" dirty="0" err="1"/>
              <a:t>cannot</a:t>
            </a:r>
            <a:r>
              <a:rPr lang="tr-TR" sz="1400" dirty="0"/>
              <a:t> be </a:t>
            </a:r>
            <a:r>
              <a:rPr lang="tr-TR" sz="1400" dirty="0" err="1"/>
              <a:t>larger</a:t>
            </a:r>
            <a:r>
              <a:rPr lang="tr-TR" sz="1400" dirty="0"/>
              <a:t> </a:t>
            </a:r>
            <a:r>
              <a:rPr lang="tr-TR" sz="1400" dirty="0" err="1"/>
              <a:t>than</a:t>
            </a:r>
            <a:r>
              <a:rPr lang="tr-TR" sz="1400" dirty="0"/>
              <a:t> 1500 </a:t>
            </a:r>
            <a:r>
              <a:rPr lang="tr-TR" sz="1400" dirty="0" err="1"/>
              <a:t>because</a:t>
            </a:r>
            <a:r>
              <a:rPr lang="tr-TR" sz="1400" dirty="0"/>
              <a:t> of </a:t>
            </a:r>
            <a:r>
              <a:rPr lang="tr-TR" sz="1400" dirty="0" err="1"/>
              <a:t>some</a:t>
            </a:r>
            <a:r>
              <a:rPr lang="tr-TR" sz="1400" dirty="0"/>
              <a:t> </a:t>
            </a:r>
            <a:r>
              <a:rPr lang="tr-TR" sz="1400" dirty="0" err="1"/>
              <a:t>own</a:t>
            </a:r>
            <a:r>
              <a:rPr lang="tr-TR" sz="1400" dirty="0"/>
              <a:t> </a:t>
            </a:r>
            <a:r>
              <a:rPr lang="tr-TR" sz="1400" dirty="0" err="1"/>
              <a:t>limitations</a:t>
            </a:r>
            <a:r>
              <a:rPr lang="tr-TR" sz="1400" dirty="0"/>
              <a:t> of Ethernet.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a:t>Data </a:t>
            </a:r>
            <a:r>
              <a:rPr lang="tr-TR" sz="1400" dirty="0"/>
              <a:t>– </a:t>
            </a:r>
            <a:r>
              <a:rPr lang="tr-TR" sz="1400" dirty="0" err="1"/>
              <a:t>This</a:t>
            </a:r>
            <a:r>
              <a:rPr lang="tr-TR" sz="1400" dirty="0"/>
              <a:t> is </a:t>
            </a:r>
            <a:r>
              <a:rPr lang="tr-TR" sz="1400" dirty="0" err="1"/>
              <a:t>the</a:t>
            </a:r>
            <a:r>
              <a:rPr lang="tr-TR" sz="1400" dirty="0"/>
              <a:t> </a:t>
            </a:r>
            <a:r>
              <a:rPr lang="tr-TR" sz="1400" dirty="0" err="1"/>
              <a:t>place</a:t>
            </a:r>
            <a:r>
              <a:rPr lang="tr-TR" sz="1400" dirty="0"/>
              <a:t> </a:t>
            </a:r>
            <a:r>
              <a:rPr lang="tr-TR" sz="1400" dirty="0" err="1"/>
              <a:t>where</a:t>
            </a:r>
            <a:r>
              <a:rPr lang="tr-TR" sz="1400" dirty="0"/>
              <a:t> </a:t>
            </a:r>
            <a:r>
              <a:rPr lang="tr-TR" sz="1400" dirty="0" err="1"/>
              <a:t>actual</a:t>
            </a:r>
            <a:r>
              <a:rPr lang="tr-TR" sz="1400" dirty="0"/>
              <a:t> data is </a:t>
            </a:r>
            <a:r>
              <a:rPr lang="tr-TR" sz="1400" dirty="0" err="1"/>
              <a:t>inserted</a:t>
            </a:r>
            <a:r>
              <a:rPr lang="tr-TR" sz="1400" dirty="0"/>
              <a:t>, </a:t>
            </a:r>
            <a:r>
              <a:rPr lang="tr-TR" sz="1400" dirty="0" err="1"/>
              <a:t>also</a:t>
            </a:r>
            <a:r>
              <a:rPr lang="tr-TR" sz="1400" dirty="0"/>
              <a:t> </a:t>
            </a:r>
            <a:r>
              <a:rPr lang="tr-TR" sz="1400" dirty="0" err="1"/>
              <a:t>known</a:t>
            </a:r>
            <a:r>
              <a:rPr lang="tr-TR" sz="1400" dirty="0"/>
              <a:t> as </a:t>
            </a:r>
            <a:r>
              <a:rPr lang="tr-TR" sz="1400" dirty="0" err="1"/>
              <a:t>Payload</a:t>
            </a:r>
            <a:r>
              <a:rPr lang="tr-TR" sz="1400" dirty="0"/>
              <a:t>. </a:t>
            </a:r>
            <a:r>
              <a:rPr lang="tr-TR" sz="1400" dirty="0" err="1"/>
              <a:t>Both</a:t>
            </a:r>
            <a:r>
              <a:rPr lang="tr-TR" sz="1400" dirty="0"/>
              <a:t> IP </a:t>
            </a:r>
            <a:r>
              <a:rPr lang="tr-TR" sz="1400" dirty="0" err="1"/>
              <a:t>header</a:t>
            </a:r>
            <a:r>
              <a:rPr lang="tr-TR" sz="1400" dirty="0"/>
              <a:t> </a:t>
            </a:r>
            <a:r>
              <a:rPr lang="tr-TR" sz="1400" dirty="0" err="1"/>
              <a:t>and</a:t>
            </a:r>
            <a:r>
              <a:rPr lang="tr-TR" sz="1400" dirty="0"/>
              <a:t> data </a:t>
            </a:r>
            <a:r>
              <a:rPr lang="tr-TR" sz="1400" dirty="0" err="1"/>
              <a:t>will</a:t>
            </a:r>
            <a:r>
              <a:rPr lang="tr-TR" sz="1400" dirty="0"/>
              <a:t> be </a:t>
            </a:r>
            <a:r>
              <a:rPr lang="tr-TR" sz="1400" dirty="0" err="1"/>
              <a:t>inserted</a:t>
            </a:r>
            <a:r>
              <a:rPr lang="tr-TR" sz="1400" dirty="0"/>
              <a:t> here </a:t>
            </a:r>
            <a:r>
              <a:rPr lang="tr-TR" sz="1400" dirty="0" err="1"/>
              <a:t>if</a:t>
            </a:r>
            <a:r>
              <a:rPr lang="tr-TR" sz="1400" dirty="0"/>
              <a:t> Internet Protocol is </a:t>
            </a:r>
            <a:r>
              <a:rPr lang="tr-TR" sz="1400" dirty="0" err="1"/>
              <a:t>used</a:t>
            </a:r>
            <a:r>
              <a:rPr lang="tr-TR" sz="1400" dirty="0"/>
              <a:t> </a:t>
            </a:r>
            <a:r>
              <a:rPr lang="tr-TR" sz="1400" dirty="0" err="1"/>
              <a:t>over</a:t>
            </a:r>
            <a:r>
              <a:rPr lang="tr-TR" sz="1400" dirty="0"/>
              <a:t> Ethernet. </a:t>
            </a:r>
            <a:r>
              <a:rPr lang="tr-TR" sz="1400" dirty="0" err="1"/>
              <a:t>The</a:t>
            </a:r>
            <a:r>
              <a:rPr lang="tr-TR" sz="1400" dirty="0"/>
              <a:t> </a:t>
            </a:r>
            <a:r>
              <a:rPr lang="tr-TR" sz="1400" dirty="0" err="1"/>
              <a:t>maximum</a:t>
            </a:r>
            <a:r>
              <a:rPr lang="tr-TR" sz="1400" dirty="0"/>
              <a:t> data </a:t>
            </a:r>
            <a:r>
              <a:rPr lang="tr-TR" sz="1400" dirty="0" err="1"/>
              <a:t>present</a:t>
            </a:r>
            <a:r>
              <a:rPr lang="tr-TR" sz="1400" dirty="0"/>
              <a:t> </a:t>
            </a:r>
            <a:r>
              <a:rPr lang="tr-TR" sz="1400" dirty="0" err="1"/>
              <a:t>may</a:t>
            </a:r>
            <a:r>
              <a:rPr lang="tr-TR" sz="1400" dirty="0"/>
              <a:t> be as </a:t>
            </a:r>
            <a:r>
              <a:rPr lang="tr-TR" sz="1400" dirty="0" err="1"/>
              <a:t>long</a:t>
            </a:r>
            <a:r>
              <a:rPr lang="tr-TR" sz="1400" dirty="0"/>
              <a:t> as 1500 </a:t>
            </a:r>
            <a:r>
              <a:rPr lang="tr-TR" sz="1400" dirty="0" err="1"/>
              <a:t>Bytes</a:t>
            </a:r>
            <a:r>
              <a:rPr lang="tr-TR" sz="1400" dirty="0"/>
              <a:t>. </a:t>
            </a:r>
            <a:r>
              <a:rPr lang="tr-TR" sz="1400" dirty="0" err="1"/>
              <a:t>In</a:t>
            </a:r>
            <a:r>
              <a:rPr lang="tr-TR" sz="1400" dirty="0"/>
              <a:t> </a:t>
            </a:r>
            <a:r>
              <a:rPr lang="tr-TR" sz="1400" dirty="0" err="1"/>
              <a:t>case</a:t>
            </a:r>
            <a:r>
              <a:rPr lang="tr-TR" sz="1400" dirty="0"/>
              <a:t> data </a:t>
            </a:r>
            <a:r>
              <a:rPr lang="tr-TR" sz="1400" dirty="0" err="1"/>
              <a:t>length</a:t>
            </a:r>
            <a:r>
              <a:rPr lang="tr-TR" sz="1400" dirty="0"/>
              <a:t> is </a:t>
            </a:r>
            <a:r>
              <a:rPr lang="tr-TR" sz="1400" dirty="0" err="1"/>
              <a:t>less</a:t>
            </a:r>
            <a:r>
              <a:rPr lang="tr-TR" sz="1400" dirty="0"/>
              <a:t> </a:t>
            </a:r>
            <a:r>
              <a:rPr lang="tr-TR" sz="1400" dirty="0" err="1"/>
              <a:t>than</a:t>
            </a:r>
            <a:r>
              <a:rPr lang="tr-TR" sz="1400" dirty="0"/>
              <a:t> minimum </a:t>
            </a:r>
            <a:r>
              <a:rPr lang="tr-TR" sz="1400" dirty="0" err="1"/>
              <a:t>length</a:t>
            </a:r>
            <a:r>
              <a:rPr lang="tr-TR" sz="1400" dirty="0"/>
              <a:t> </a:t>
            </a:r>
            <a:r>
              <a:rPr lang="tr-TR" sz="1400" dirty="0" err="1"/>
              <a:t>i.e</a:t>
            </a:r>
            <a:r>
              <a:rPr lang="tr-TR" sz="1400" dirty="0"/>
              <a:t>. 46 </a:t>
            </a:r>
            <a:r>
              <a:rPr lang="tr-TR" sz="1400" dirty="0" err="1"/>
              <a:t>bytes</a:t>
            </a:r>
            <a:r>
              <a:rPr lang="tr-TR" sz="1400" dirty="0"/>
              <a:t>, </a:t>
            </a:r>
            <a:r>
              <a:rPr lang="tr-TR" sz="1400" dirty="0" err="1"/>
              <a:t>then</a:t>
            </a:r>
            <a:r>
              <a:rPr lang="tr-TR" sz="1400" dirty="0"/>
              <a:t> </a:t>
            </a:r>
            <a:r>
              <a:rPr lang="tr-TR" sz="1400" dirty="0" err="1"/>
              <a:t>padding</a:t>
            </a:r>
            <a:r>
              <a:rPr lang="tr-TR" sz="1400" dirty="0"/>
              <a:t> 0’s is </a:t>
            </a:r>
            <a:r>
              <a:rPr lang="tr-TR" sz="1400" dirty="0" err="1"/>
              <a:t>added</a:t>
            </a:r>
            <a:r>
              <a:rPr lang="tr-TR" sz="1400" dirty="0"/>
              <a:t> </a:t>
            </a:r>
            <a:r>
              <a:rPr lang="tr-TR" sz="1400" dirty="0" err="1"/>
              <a:t>to</a:t>
            </a:r>
            <a:r>
              <a:rPr lang="tr-TR" sz="1400" dirty="0"/>
              <a:t> </a:t>
            </a:r>
            <a:r>
              <a:rPr lang="tr-TR" sz="1400" dirty="0" err="1"/>
              <a:t>meet</a:t>
            </a:r>
            <a:r>
              <a:rPr lang="tr-TR" sz="1400" dirty="0"/>
              <a:t> </a:t>
            </a:r>
            <a:r>
              <a:rPr lang="tr-TR" sz="1400" dirty="0" err="1"/>
              <a:t>the</a:t>
            </a:r>
            <a:r>
              <a:rPr lang="tr-TR" sz="1400" dirty="0"/>
              <a:t> minimum </a:t>
            </a:r>
            <a:r>
              <a:rPr lang="tr-TR" sz="1400" dirty="0" err="1"/>
              <a:t>possible</a:t>
            </a:r>
            <a:r>
              <a:rPr lang="tr-TR" sz="1400" dirty="0"/>
              <a:t> </a:t>
            </a:r>
            <a:r>
              <a:rPr lang="tr-TR" sz="1400" dirty="0" err="1"/>
              <a:t>length</a:t>
            </a:r>
            <a:r>
              <a:rPr lang="tr-TR" sz="1400" dirty="0"/>
              <a:t>.</a:t>
            </a:r>
            <a:endParaRPr sz="1400" dirty="0"/>
          </a:p>
          <a:p>
            <a:pPr marL="457200" lvl="0" indent="0" algn="l" rtl="0">
              <a:spcBef>
                <a:spcPts val="0"/>
              </a:spcBef>
              <a:spcAft>
                <a:spcPts val="0"/>
              </a:spcAft>
              <a:buNone/>
            </a:pPr>
            <a:endParaRPr sz="1400" dirty="0"/>
          </a:p>
          <a:p>
            <a:pPr marL="457200" lvl="0" indent="-317500" algn="l" rtl="0">
              <a:spcBef>
                <a:spcPts val="0"/>
              </a:spcBef>
              <a:spcAft>
                <a:spcPts val="0"/>
              </a:spcAft>
              <a:buSzPts val="1400"/>
              <a:buChar char="●"/>
            </a:pPr>
            <a:r>
              <a:rPr lang="tr-TR" sz="1400" b="1" dirty="0" err="1"/>
              <a:t>Frame</a:t>
            </a:r>
            <a:r>
              <a:rPr lang="tr-TR" sz="1400" b="1" dirty="0"/>
              <a:t> </a:t>
            </a:r>
            <a:r>
              <a:rPr lang="tr-TR" sz="1400" b="1" dirty="0" err="1"/>
              <a:t>Check</a:t>
            </a:r>
            <a:r>
              <a:rPr lang="tr-TR" sz="1400" b="1" dirty="0"/>
              <a:t> </a:t>
            </a:r>
            <a:r>
              <a:rPr lang="tr-TR" sz="1400" b="1" dirty="0" err="1"/>
              <a:t>Sequence</a:t>
            </a:r>
            <a:r>
              <a:rPr lang="tr-TR" sz="1400" b="1" dirty="0"/>
              <a:t> (FCS </a:t>
            </a:r>
            <a:r>
              <a:rPr lang="tr-TR" sz="1400" b="1" dirty="0" err="1"/>
              <a:t>or</a:t>
            </a:r>
            <a:r>
              <a:rPr lang="tr-TR" sz="1400" b="1" dirty="0"/>
              <a:t> </a:t>
            </a:r>
            <a:r>
              <a:rPr lang="tr-TR" sz="1400" b="1" dirty="0" err="1"/>
              <a:t>Cyclic</a:t>
            </a:r>
            <a:r>
              <a:rPr lang="tr-TR" sz="1400" b="1" dirty="0"/>
              <a:t> </a:t>
            </a:r>
            <a:r>
              <a:rPr lang="tr-TR" sz="1400" b="1" dirty="0" err="1"/>
              <a:t>Redundancy</a:t>
            </a:r>
            <a:r>
              <a:rPr lang="tr-TR" sz="1400" b="1" dirty="0"/>
              <a:t> </a:t>
            </a:r>
            <a:r>
              <a:rPr lang="tr-TR" sz="1400" b="1" dirty="0" err="1"/>
              <a:t>Check</a:t>
            </a:r>
            <a:r>
              <a:rPr lang="tr-TR" sz="1400" b="1" dirty="0"/>
              <a:t> (CRC)) </a:t>
            </a:r>
            <a:r>
              <a:rPr lang="tr-TR" sz="1400" dirty="0"/>
              <a:t>– CRC is 4 Byte </a:t>
            </a:r>
            <a:r>
              <a:rPr lang="tr-TR" sz="1400" dirty="0" err="1"/>
              <a:t>field</a:t>
            </a:r>
            <a:r>
              <a:rPr lang="tr-TR" sz="1400" dirty="0"/>
              <a:t>. </a:t>
            </a:r>
            <a:r>
              <a:rPr lang="tr-TR" sz="1400" dirty="0" err="1"/>
              <a:t>This</a:t>
            </a:r>
            <a:r>
              <a:rPr lang="tr-TR" sz="1400" dirty="0"/>
              <a:t> </a:t>
            </a:r>
            <a:r>
              <a:rPr lang="tr-TR" sz="1400" dirty="0" err="1"/>
              <a:t>field</a:t>
            </a:r>
            <a:r>
              <a:rPr lang="tr-TR" sz="1400" dirty="0"/>
              <a:t> </a:t>
            </a:r>
            <a:r>
              <a:rPr lang="tr-TR" sz="1400" dirty="0" err="1"/>
              <a:t>contains</a:t>
            </a:r>
            <a:r>
              <a:rPr lang="tr-TR" sz="1400" dirty="0"/>
              <a:t> a 32-bits </a:t>
            </a:r>
            <a:r>
              <a:rPr lang="tr-TR" sz="1400" dirty="0" err="1"/>
              <a:t>hash</a:t>
            </a:r>
            <a:r>
              <a:rPr lang="tr-TR" sz="1400" dirty="0"/>
              <a:t> </a:t>
            </a:r>
            <a:r>
              <a:rPr lang="tr-TR" sz="1400" dirty="0" err="1"/>
              <a:t>code</a:t>
            </a:r>
            <a:r>
              <a:rPr lang="tr-TR" sz="1400" dirty="0"/>
              <a:t> of data, </a:t>
            </a:r>
            <a:r>
              <a:rPr lang="tr-TR" sz="1400" dirty="0" err="1"/>
              <a:t>which</a:t>
            </a:r>
            <a:r>
              <a:rPr lang="tr-TR" sz="1400" dirty="0"/>
              <a:t> is </a:t>
            </a:r>
            <a:r>
              <a:rPr lang="tr-TR" sz="1400" dirty="0" err="1"/>
              <a:t>generated</a:t>
            </a:r>
            <a:r>
              <a:rPr lang="tr-TR" sz="1400" dirty="0"/>
              <a:t> </a:t>
            </a:r>
            <a:r>
              <a:rPr lang="tr-TR" sz="1400" dirty="0" err="1"/>
              <a:t>over</a:t>
            </a:r>
            <a:r>
              <a:rPr lang="tr-TR" sz="1400" dirty="0"/>
              <a:t> </a:t>
            </a:r>
            <a:r>
              <a:rPr lang="tr-TR" sz="1400" dirty="0" err="1"/>
              <a:t>the</a:t>
            </a:r>
            <a:r>
              <a:rPr lang="tr-TR" sz="1400" dirty="0"/>
              <a:t> </a:t>
            </a:r>
            <a:r>
              <a:rPr lang="tr-TR" sz="1400" dirty="0" err="1"/>
              <a:t>Destination</a:t>
            </a:r>
            <a:r>
              <a:rPr lang="tr-TR" sz="1400" dirty="0"/>
              <a:t> </a:t>
            </a:r>
            <a:r>
              <a:rPr lang="tr-TR" sz="1400" dirty="0" err="1"/>
              <a:t>Address</a:t>
            </a:r>
            <a:r>
              <a:rPr lang="tr-TR" sz="1400" dirty="0"/>
              <a:t>, Source </a:t>
            </a:r>
            <a:r>
              <a:rPr lang="tr-TR" sz="1400" dirty="0" err="1"/>
              <a:t>Address</a:t>
            </a:r>
            <a:r>
              <a:rPr lang="tr-TR" sz="1400" dirty="0"/>
              <a:t>, </a:t>
            </a:r>
            <a:r>
              <a:rPr lang="tr-TR" sz="1400" dirty="0" err="1"/>
              <a:t>Length</a:t>
            </a:r>
            <a:r>
              <a:rPr lang="tr-TR" sz="1400" dirty="0"/>
              <a:t>, </a:t>
            </a:r>
            <a:r>
              <a:rPr lang="tr-TR" sz="1400" dirty="0" err="1"/>
              <a:t>and</a:t>
            </a:r>
            <a:r>
              <a:rPr lang="tr-TR" sz="1400" dirty="0"/>
              <a:t> Data </a:t>
            </a:r>
            <a:r>
              <a:rPr lang="tr-TR" sz="1400" dirty="0" err="1"/>
              <a:t>field</a:t>
            </a:r>
            <a:r>
              <a:rPr lang="tr-TR" sz="1400" dirty="0"/>
              <a:t>. </a:t>
            </a:r>
            <a:r>
              <a:rPr lang="tr-TR" sz="1400" dirty="0" err="1"/>
              <a:t>If</a:t>
            </a:r>
            <a:r>
              <a:rPr lang="tr-TR" sz="1400" dirty="0"/>
              <a:t> </a:t>
            </a:r>
            <a:r>
              <a:rPr lang="tr-TR" sz="1400" dirty="0" err="1"/>
              <a:t>the</a:t>
            </a:r>
            <a:r>
              <a:rPr lang="tr-TR" sz="1400" dirty="0"/>
              <a:t> </a:t>
            </a:r>
            <a:r>
              <a:rPr lang="tr-TR" sz="1400" dirty="0" err="1"/>
              <a:t>checksum</a:t>
            </a:r>
            <a:r>
              <a:rPr lang="tr-TR" sz="1400" dirty="0"/>
              <a:t> </a:t>
            </a:r>
            <a:r>
              <a:rPr lang="tr-TR" sz="1400" dirty="0" err="1"/>
              <a:t>computed</a:t>
            </a:r>
            <a:r>
              <a:rPr lang="tr-TR" sz="1400" dirty="0"/>
              <a:t> </a:t>
            </a:r>
            <a:r>
              <a:rPr lang="tr-TR" sz="1400" dirty="0" err="1"/>
              <a:t>by</a:t>
            </a:r>
            <a:r>
              <a:rPr lang="tr-TR" sz="1400" dirty="0"/>
              <a:t> </a:t>
            </a:r>
            <a:r>
              <a:rPr lang="tr-TR" sz="1400" dirty="0" err="1"/>
              <a:t>destination</a:t>
            </a:r>
            <a:r>
              <a:rPr lang="tr-TR" sz="1400" dirty="0"/>
              <a:t> is not </a:t>
            </a:r>
            <a:r>
              <a:rPr lang="tr-TR" sz="1400" dirty="0" err="1"/>
              <a:t>the</a:t>
            </a:r>
            <a:r>
              <a:rPr lang="tr-TR" sz="1400" dirty="0"/>
              <a:t> </a:t>
            </a:r>
            <a:r>
              <a:rPr lang="tr-TR" sz="1400" dirty="0" err="1"/>
              <a:t>same</a:t>
            </a:r>
            <a:r>
              <a:rPr lang="tr-TR" sz="1400" dirty="0"/>
              <a:t> as sent </a:t>
            </a:r>
            <a:r>
              <a:rPr lang="tr-TR" sz="1400" dirty="0" err="1"/>
              <a:t>checksum</a:t>
            </a:r>
            <a:r>
              <a:rPr lang="tr-TR" sz="1400" dirty="0"/>
              <a:t> </a:t>
            </a:r>
            <a:r>
              <a:rPr lang="tr-TR" sz="1400" dirty="0" err="1"/>
              <a:t>value</a:t>
            </a:r>
            <a:r>
              <a:rPr lang="tr-TR" sz="1400" dirty="0"/>
              <a:t>, data </a:t>
            </a:r>
            <a:r>
              <a:rPr lang="tr-TR" sz="1400" dirty="0" err="1"/>
              <a:t>received</a:t>
            </a:r>
            <a:r>
              <a:rPr lang="tr-TR" sz="1400" dirty="0"/>
              <a:t> is </a:t>
            </a:r>
            <a:r>
              <a:rPr lang="tr-TR" sz="1400" dirty="0" err="1"/>
              <a:t>corrupted</a:t>
            </a:r>
            <a:r>
              <a:rPr lang="tr-TR" sz="1400" dirty="0"/>
              <a:t>.</a:t>
            </a:r>
            <a:endParaRPr sz="1400" dirty="0"/>
          </a:p>
          <a:p>
            <a:pPr marL="0" lvl="0" indent="0" algn="l" rtl="0">
              <a:lnSpc>
                <a:spcPct val="100000"/>
              </a:lnSpc>
              <a:spcBef>
                <a:spcPts val="0"/>
              </a:spcBef>
              <a:spcAft>
                <a:spcPts val="0"/>
              </a:spcAft>
              <a:buNone/>
            </a:pPr>
            <a:endParaRPr sz="1400" dirty="0"/>
          </a:p>
          <a:p>
            <a:pPr marL="457200" lvl="0" indent="0" algn="l" rtl="0">
              <a:lnSpc>
                <a:spcPct val="100000"/>
              </a:lnSpc>
              <a:spcBef>
                <a:spcPts val="0"/>
              </a:spcBef>
              <a:spcAft>
                <a:spcPts val="0"/>
              </a:spcAft>
              <a:buNone/>
            </a:pPr>
            <a:endParaRPr sz="14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c2f2de20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7c2f2de20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c2f2de2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7c2f2de2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a:t>
            </a:r>
            <a:r>
              <a:rPr lang="tr-TR" sz="1450" b="1">
                <a:solidFill>
                  <a:srgbClr val="373A3C"/>
                </a:solidFill>
                <a:highlight>
                  <a:schemeClr val="lt1"/>
                </a:highlight>
              </a:rPr>
              <a:t> network interface controller</a:t>
            </a:r>
            <a:r>
              <a:rPr lang="tr-TR" sz="1450">
                <a:solidFill>
                  <a:srgbClr val="373A3C"/>
                </a:solidFill>
                <a:highlight>
                  <a:schemeClr val="lt1"/>
                </a:highlight>
              </a:rPr>
              <a:t> (</a:t>
            </a:r>
            <a:r>
              <a:rPr lang="tr-TR" sz="1450" b="1">
                <a:solidFill>
                  <a:srgbClr val="373A3C"/>
                </a:solidFill>
                <a:highlight>
                  <a:schemeClr val="lt1"/>
                </a:highlight>
              </a:rPr>
              <a:t>NIC</a:t>
            </a:r>
            <a:r>
              <a:rPr lang="tr-TR" sz="1450">
                <a:solidFill>
                  <a:srgbClr val="373A3C"/>
                </a:solidFill>
                <a:highlight>
                  <a:schemeClr val="lt1"/>
                </a:highlight>
              </a:rPr>
              <a:t>, also known as a </a:t>
            </a:r>
            <a:r>
              <a:rPr lang="tr-TR" sz="1450" b="1">
                <a:solidFill>
                  <a:srgbClr val="373A3C"/>
                </a:solidFill>
                <a:highlight>
                  <a:schemeClr val="lt1"/>
                </a:highlight>
              </a:rPr>
              <a:t>network interface card</a:t>
            </a:r>
            <a:r>
              <a:rPr lang="tr-TR" sz="1450">
                <a:solidFill>
                  <a:srgbClr val="373A3C"/>
                </a:solidFill>
                <a:highlight>
                  <a:schemeClr val="lt1"/>
                </a:highlight>
              </a:rPr>
              <a:t>, </a:t>
            </a:r>
            <a:r>
              <a:rPr lang="tr-TR" sz="1450" b="1">
                <a:solidFill>
                  <a:srgbClr val="373A3C"/>
                </a:solidFill>
                <a:highlight>
                  <a:schemeClr val="lt1"/>
                </a:highlight>
              </a:rPr>
              <a:t>network adapter</a:t>
            </a:r>
            <a:r>
              <a:rPr lang="tr-TR" sz="1450">
                <a:solidFill>
                  <a:srgbClr val="373A3C"/>
                </a:solidFill>
                <a:highlight>
                  <a:schemeClr val="lt1"/>
                </a:highlight>
              </a:rPr>
              <a:t>, </a:t>
            </a:r>
            <a:r>
              <a:rPr lang="tr-TR" sz="1450" b="1">
                <a:solidFill>
                  <a:srgbClr val="373A3C"/>
                </a:solidFill>
                <a:highlight>
                  <a:schemeClr val="lt1"/>
                </a:highlight>
              </a:rPr>
              <a:t>LAN adapter</a:t>
            </a:r>
            <a:r>
              <a:rPr lang="tr-TR" sz="1450">
                <a:solidFill>
                  <a:srgbClr val="373A3C"/>
                </a:solidFill>
                <a:highlight>
                  <a:schemeClr val="lt1"/>
                </a:highlight>
              </a:rPr>
              <a:t> or </a:t>
            </a:r>
            <a:r>
              <a:rPr lang="tr-TR" sz="1450" b="1">
                <a:solidFill>
                  <a:srgbClr val="373A3C"/>
                </a:solidFill>
                <a:highlight>
                  <a:schemeClr val="lt1"/>
                </a:highlight>
              </a:rPr>
              <a:t>physical network interface</a:t>
            </a:r>
            <a:r>
              <a:rPr lang="tr-TR" sz="1450">
                <a:solidFill>
                  <a:srgbClr val="373A3C"/>
                </a:solidFill>
                <a:highlight>
                  <a:schemeClr val="lt1"/>
                </a:highlight>
              </a:rPr>
              <a:t>, and by similar terms) is a computer hardware component that connects a computer to a computer network.</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Early network interface controllers were commonly implemented on expansion cards that plugged into a computer bus. The low cost and ubiquity of the Ethernet standard means that most newer computers have a network interface built into the motherboard.</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240949e6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7240949e69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network hub is a node that broadcasts data to every computer or Ethernet-based device connected to it. A hub is less sophisticated than a switch, the latter of which can isolate data transmissions to specific devices.</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Network hubs are best suited for small, simple local area network (LAN) environments. Hubs cannot provide routing capabilities or other advanced network services. Because they operate by forwarding packets across all ports indiscriminately, network hubs are sometimes referred to as "dumb switches."</a:t>
            </a:r>
            <a:endParaRPr sz="1450">
              <a:solidFill>
                <a:srgbClr val="373A3C"/>
              </a:solidFill>
              <a:highlight>
                <a:schemeClr val="lt1"/>
              </a:highlight>
            </a:endParaRPr>
          </a:p>
          <a:p>
            <a:pPr marL="0" lvl="0" indent="0" algn="l" rtl="0">
              <a:spcBef>
                <a:spcPts val="0"/>
              </a:spcBef>
              <a:spcAft>
                <a:spcPts val="0"/>
              </a:spcAft>
              <a:buNone/>
            </a:pPr>
            <a:endParaRPr sz="145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a:solidFill>
                  <a:srgbClr val="373A3C"/>
                </a:solidFill>
                <a:highlight>
                  <a:schemeClr val="lt1"/>
                </a:highlight>
              </a:rPr>
              <a:t>Today, hubs are considered obsolete and switches are commonly used instead. Hubs have numerous disadvantages. They are not aware of the traffic that passes through them. They create only one large collision domain. A hub typically operates in half-duplex. There is also a security issue with hubs since the traffic is forwarded to all ports (except the source port), which makes it possible to capture all traffic on a network with a network sniffer!</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247b6848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7247b6848b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Like hubs, a switch is used to connect multiple hosts together, but it has many advantages over a hub. A switch is an OSI Layer 2 device, which means that it can inspect received traffic and make forwarding decisions. Each port on a switch is a separate collision domain and can run in a full-duplex mode.</a:t>
            </a:r>
            <a:endParaRPr sz="1450">
              <a:solidFill>
                <a:srgbClr val="373A3C"/>
              </a:solidFill>
              <a:highlight>
                <a:schemeClr val="lt1"/>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240949e6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7240949e69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spcBef>
                <a:spcPts val="0"/>
              </a:spcBef>
              <a:spcAft>
                <a:spcPts val="0"/>
              </a:spcAft>
              <a:buClr>
                <a:srgbClr val="373A3C"/>
              </a:buClr>
              <a:buSzPts val="1450"/>
              <a:buChar char="●"/>
            </a:pPr>
            <a:r>
              <a:rPr lang="tr-TR" sz="1450">
                <a:solidFill>
                  <a:srgbClr val="373A3C"/>
                </a:solidFill>
                <a:highlight>
                  <a:schemeClr val="lt1"/>
                </a:highlight>
              </a:rPr>
              <a:t>A network bridge is a device that divides a network into segments. Each segment represent a separate collision domain, so the number of collisions on the network is reduced. Each collision domain has its own separate bandwidth, so a bridge also improves the network performance.</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bridge works at the Data link layer (Layer 2) of the OSI model. It inspects incoming traffic and decide whether to forward it or filter it. Each incoming Ethernet frame is inspected for destination MAC address. If the bridge determines that the destination host is on another segment of the network, it forwards the frame to that segment.</a:t>
            </a:r>
            <a:endParaRPr sz="1450">
              <a:solidFill>
                <a:srgbClr val="373A3C"/>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Ethernet, cihazları bir </a:t>
            </a:r>
            <a:r>
              <a:rPr lang="tr-TR" sz="1450" b="1" dirty="0">
                <a:solidFill>
                  <a:srgbClr val="373A3C"/>
                </a:solidFill>
                <a:highlight>
                  <a:schemeClr val="lt1"/>
                </a:highlight>
              </a:rPr>
              <a:t>kablolu (LAN) veya (WAN) birbirine bağlamak için bir teknolojidir </a:t>
            </a:r>
            <a:r>
              <a:rPr lang="tr-TR" sz="1450" dirty="0">
                <a:solidFill>
                  <a:srgbClr val="373A3C"/>
                </a:solidFill>
                <a:highlight>
                  <a:schemeClr val="lt1"/>
                </a:highlight>
              </a:rPr>
              <a:t>ve bir protokol - bir dizi kural veya ortak ağ dili aracılığıyla birbirleriyle iletişim kurmalarını sağlar.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Ethernet, ağ cihazlarının verileri nasıl biçimlendirebileceğini ve iletebileceğini, böylece aynı yerel alan ağı segmentindeki diğer cihazların bilgileri tanıyabilmesi, alabilmesi ve işleyebilmesini açıklar.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Ethernet kablosu, verilerin üzerinden geçtiği fiziksel, kapalı kablolamadır.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Coğrafi olarak yerelleştirilmiş bir ağa kabloyla erişen bağlı cihazlar muhtemelen Ethernet kullanır. </a:t>
            </a:r>
          </a:p>
          <a:p>
            <a:pPr marL="136525" lvl="0" indent="0" algn="l" rtl="0">
              <a:lnSpc>
                <a:spcPct val="100000"/>
              </a:lnSpc>
              <a:spcBef>
                <a:spcPts val="0"/>
              </a:spcBef>
              <a:spcAft>
                <a:spcPts val="0"/>
              </a:spcAft>
              <a:buClr>
                <a:srgbClr val="373A3C"/>
              </a:buClr>
              <a:buSzPts val="1450"/>
              <a:buNone/>
            </a:pPr>
            <a:endParaRPr lang="tr-TR" sz="1450" dirty="0">
              <a:solidFill>
                <a:srgbClr val="373A3C"/>
              </a:solidFill>
              <a:highlight>
                <a:schemeClr val="lt1"/>
              </a:highlight>
            </a:endParaRP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Kablosuz LAN (WLAN) teknolojisiyle karşılaştırıldığında</a:t>
            </a:r>
            <a:r>
              <a:rPr lang="tr-TR" sz="1450" dirty="0">
                <a:solidFill>
                  <a:srgbClr val="373A3C"/>
                </a:solidFill>
                <a:highlight>
                  <a:schemeClr val="lt1"/>
                </a:highlight>
              </a:rPr>
              <a:t>, Ethernet genellikle kesintilere karşı daha az savunmasızdır. Cihazların fiziksel kablolama kullanarak bağlanması gerektiğinden, kablosuz teknolojiden </a:t>
            </a:r>
            <a:r>
              <a:rPr lang="tr-TR" sz="1450" b="1" dirty="0">
                <a:solidFill>
                  <a:srgbClr val="373A3C"/>
                </a:solidFill>
                <a:highlight>
                  <a:schemeClr val="lt1"/>
                </a:highlight>
              </a:rPr>
              <a:t>daha yüksek düzeyde ağ güvenliği ve kontrolü de sunabilir</a:t>
            </a:r>
            <a:r>
              <a:rPr lang="tr-TR" sz="1450" dirty="0">
                <a:solidFill>
                  <a:srgbClr val="373A3C"/>
                </a:solidFill>
                <a:highlight>
                  <a:schemeClr val="lt1"/>
                </a:highlight>
              </a:rPr>
              <a:t>. Bu, dışarıdan gelenlerin ağ verilerine erişmesini veya onaylanmamış cihazlar için bant genişliğini ele geçirmesini zorlaştırır.</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Ethernet 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traditional</a:t>
            </a:r>
            <a:r>
              <a:rPr lang="tr-TR" sz="1450" dirty="0">
                <a:solidFill>
                  <a:srgbClr val="373A3C"/>
                </a:solidFill>
                <a:highlight>
                  <a:schemeClr val="lt1"/>
                </a:highlight>
              </a:rPr>
              <a:t> </a:t>
            </a:r>
            <a:r>
              <a:rPr lang="tr-TR" sz="1450" dirty="0" err="1">
                <a:solidFill>
                  <a:srgbClr val="373A3C"/>
                </a:solidFill>
                <a:highlight>
                  <a:schemeClr val="lt1"/>
                </a:highlight>
              </a:rPr>
              <a:t>technology</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connecting</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in a </a:t>
            </a:r>
            <a:r>
              <a:rPr lang="tr-TR" sz="1450" dirty="0" err="1">
                <a:solidFill>
                  <a:srgbClr val="373A3C"/>
                </a:solidFill>
                <a:highlight>
                  <a:schemeClr val="lt1"/>
                </a:highlight>
              </a:rPr>
              <a:t>wired</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(LAN)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wide</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(WAN), </a:t>
            </a:r>
            <a:r>
              <a:rPr lang="tr-TR" sz="1450" dirty="0" err="1">
                <a:solidFill>
                  <a:srgbClr val="373A3C"/>
                </a:solidFill>
                <a:highlight>
                  <a:schemeClr val="lt1"/>
                </a:highlight>
              </a:rPr>
              <a:t>enabling</a:t>
            </a:r>
            <a:r>
              <a:rPr lang="tr-TR" sz="1450" dirty="0">
                <a:solidFill>
                  <a:srgbClr val="373A3C"/>
                </a:solidFill>
                <a:highlight>
                  <a:schemeClr val="lt1"/>
                </a:highlight>
              </a:rPr>
              <a:t> </a:t>
            </a:r>
            <a:r>
              <a:rPr lang="tr-TR" sz="1450" dirty="0" err="1">
                <a:solidFill>
                  <a:srgbClr val="373A3C"/>
                </a:solidFill>
                <a:highlight>
                  <a:schemeClr val="lt1"/>
                </a:highlight>
              </a:rPr>
              <a:t>them</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communicate</a:t>
            </a:r>
            <a:r>
              <a:rPr lang="tr-TR" sz="1450" dirty="0">
                <a:solidFill>
                  <a:srgbClr val="373A3C"/>
                </a:solidFill>
                <a:highlight>
                  <a:schemeClr val="lt1"/>
                </a:highlight>
              </a:rPr>
              <a:t> </a:t>
            </a:r>
            <a:r>
              <a:rPr lang="tr-TR" sz="1450" dirty="0" err="1">
                <a:solidFill>
                  <a:srgbClr val="373A3C"/>
                </a:solidFill>
                <a:highlight>
                  <a:schemeClr val="lt1"/>
                </a:highlight>
              </a:rPr>
              <a:t>with</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r>
              <a:rPr lang="tr-TR" sz="1450" dirty="0" err="1">
                <a:solidFill>
                  <a:srgbClr val="373A3C"/>
                </a:solidFill>
                <a:highlight>
                  <a:schemeClr val="lt1"/>
                </a:highlight>
              </a:rPr>
              <a:t>via</a:t>
            </a:r>
            <a:r>
              <a:rPr lang="tr-TR" sz="1450" dirty="0">
                <a:solidFill>
                  <a:srgbClr val="373A3C"/>
                </a:solidFill>
                <a:highlight>
                  <a:schemeClr val="lt1"/>
                </a:highlight>
              </a:rPr>
              <a:t> a </a:t>
            </a:r>
            <a:r>
              <a:rPr lang="tr-TR" sz="1450" dirty="0" err="1">
                <a:solidFill>
                  <a:srgbClr val="373A3C"/>
                </a:solidFill>
                <a:highlight>
                  <a:schemeClr val="lt1"/>
                </a:highlight>
              </a:rPr>
              <a:t>protocol</a:t>
            </a:r>
            <a:r>
              <a:rPr lang="tr-TR" sz="1450" dirty="0">
                <a:solidFill>
                  <a:srgbClr val="373A3C"/>
                </a:solidFill>
                <a:highlight>
                  <a:schemeClr val="lt1"/>
                </a:highlight>
              </a:rPr>
              <a:t> -- a set of </a:t>
            </a:r>
            <a:r>
              <a:rPr lang="tr-TR" sz="1450" dirty="0" err="1">
                <a:solidFill>
                  <a:srgbClr val="373A3C"/>
                </a:solidFill>
                <a:highlight>
                  <a:schemeClr val="lt1"/>
                </a:highlight>
              </a:rPr>
              <a:t>rules</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common</a:t>
            </a:r>
            <a:r>
              <a:rPr lang="tr-TR" sz="1450" dirty="0">
                <a:solidFill>
                  <a:srgbClr val="373A3C"/>
                </a:solidFill>
                <a:highlight>
                  <a:schemeClr val="lt1"/>
                </a:highlight>
              </a:rPr>
              <a:t> network </a:t>
            </a:r>
            <a:r>
              <a:rPr lang="tr-TR" sz="1450" dirty="0" err="1">
                <a:solidFill>
                  <a:srgbClr val="373A3C"/>
                </a:solidFill>
                <a:highlight>
                  <a:schemeClr val="lt1"/>
                </a:highlight>
              </a:rPr>
              <a:t>language</a:t>
            </a:r>
            <a:r>
              <a:rPr lang="tr-TR" sz="1450" dirty="0">
                <a:solidFill>
                  <a:srgbClr val="373A3C"/>
                </a:solidFill>
                <a:highlight>
                  <a:schemeClr val="lt1"/>
                </a:highlight>
              </a:rPr>
              <a:t>. Ethernet </a:t>
            </a:r>
            <a:r>
              <a:rPr lang="tr-TR" sz="1450" dirty="0" err="1">
                <a:solidFill>
                  <a:srgbClr val="373A3C"/>
                </a:solidFill>
                <a:highlight>
                  <a:schemeClr val="lt1"/>
                </a:highlight>
              </a:rPr>
              <a:t>describes</a:t>
            </a:r>
            <a:r>
              <a:rPr lang="tr-TR" sz="1450" dirty="0">
                <a:solidFill>
                  <a:srgbClr val="373A3C"/>
                </a:solidFill>
                <a:highlight>
                  <a:schemeClr val="lt1"/>
                </a:highlight>
              </a:rPr>
              <a:t> how network </a:t>
            </a:r>
            <a:r>
              <a:rPr lang="tr-TR" sz="1450" dirty="0" err="1">
                <a:solidFill>
                  <a:srgbClr val="373A3C"/>
                </a:solidFill>
                <a:highlight>
                  <a:schemeClr val="lt1"/>
                </a:highlight>
              </a:rPr>
              <a:t>devices</a:t>
            </a:r>
            <a:r>
              <a:rPr lang="tr-TR" sz="1450" dirty="0">
                <a:solidFill>
                  <a:srgbClr val="373A3C"/>
                </a:solidFill>
                <a:highlight>
                  <a:schemeClr val="lt1"/>
                </a:highlight>
              </a:rPr>
              <a:t> can format </a:t>
            </a:r>
            <a:r>
              <a:rPr lang="tr-TR" sz="1450" dirty="0" err="1">
                <a:solidFill>
                  <a:srgbClr val="373A3C"/>
                </a:solidFill>
                <a:highlight>
                  <a:schemeClr val="lt1"/>
                </a:highlight>
              </a:rPr>
              <a:t>and</a:t>
            </a:r>
            <a:r>
              <a:rPr lang="tr-TR" sz="1450" dirty="0">
                <a:solidFill>
                  <a:srgbClr val="373A3C"/>
                </a:solidFill>
                <a:highlight>
                  <a:schemeClr val="lt1"/>
                </a:highlight>
              </a:rPr>
              <a:t> transmit data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segment can </a:t>
            </a:r>
            <a:r>
              <a:rPr lang="tr-TR" sz="1450" dirty="0" err="1">
                <a:solidFill>
                  <a:srgbClr val="373A3C"/>
                </a:solidFill>
                <a:highlight>
                  <a:schemeClr val="lt1"/>
                </a:highlight>
              </a:rPr>
              <a:t>recognize</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process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An Ethernet </a:t>
            </a:r>
            <a:r>
              <a:rPr lang="tr-TR" sz="1450" dirty="0" err="1">
                <a:solidFill>
                  <a:srgbClr val="373A3C"/>
                </a:solidFill>
                <a:highlight>
                  <a:schemeClr val="lt1"/>
                </a:highlight>
              </a:rPr>
              <a:t>cable</a:t>
            </a:r>
            <a:r>
              <a:rPr lang="tr-TR" sz="1450" dirty="0">
                <a:solidFill>
                  <a:srgbClr val="373A3C"/>
                </a:solidFill>
                <a:highlight>
                  <a:schemeClr val="lt1"/>
                </a:highlight>
              </a:rPr>
              <a:t> 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encased</a:t>
            </a:r>
            <a:r>
              <a:rPr lang="tr-TR" sz="1450" dirty="0">
                <a:solidFill>
                  <a:srgbClr val="373A3C"/>
                </a:solidFill>
                <a:highlight>
                  <a:schemeClr val="lt1"/>
                </a:highlight>
              </a:rPr>
              <a:t> </a:t>
            </a:r>
            <a:r>
              <a:rPr lang="tr-TR" sz="1450" dirty="0" err="1">
                <a:solidFill>
                  <a:srgbClr val="373A3C"/>
                </a:solidFill>
                <a:highlight>
                  <a:schemeClr val="lt1"/>
                </a:highlight>
              </a:rPr>
              <a:t>wiring</a:t>
            </a:r>
            <a:r>
              <a:rPr lang="tr-TR" sz="1450" dirty="0">
                <a:solidFill>
                  <a:srgbClr val="373A3C"/>
                </a:solidFill>
                <a:highlight>
                  <a:schemeClr val="lt1"/>
                </a:highlight>
              </a:rPr>
              <a:t> </a:t>
            </a:r>
            <a:r>
              <a:rPr lang="tr-TR" sz="1450" dirty="0" err="1">
                <a:solidFill>
                  <a:srgbClr val="373A3C"/>
                </a:solidFill>
                <a:highlight>
                  <a:schemeClr val="lt1"/>
                </a:highlight>
              </a:rPr>
              <a:t>over</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travels</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Connected</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accessing</a:t>
            </a:r>
            <a:r>
              <a:rPr lang="tr-TR" sz="1450" dirty="0">
                <a:solidFill>
                  <a:srgbClr val="373A3C"/>
                </a:solidFill>
                <a:highlight>
                  <a:schemeClr val="lt1"/>
                </a:highlight>
              </a:rPr>
              <a:t> a </a:t>
            </a:r>
            <a:r>
              <a:rPr lang="tr-TR" sz="1450" dirty="0" err="1">
                <a:solidFill>
                  <a:srgbClr val="373A3C"/>
                </a:solidFill>
                <a:highlight>
                  <a:schemeClr val="lt1"/>
                </a:highlight>
              </a:rPr>
              <a:t>geographically</a:t>
            </a:r>
            <a:r>
              <a:rPr lang="tr-TR" sz="1450" dirty="0">
                <a:solidFill>
                  <a:srgbClr val="373A3C"/>
                </a:solidFill>
                <a:highlight>
                  <a:schemeClr val="lt1"/>
                </a:highlight>
              </a:rPr>
              <a:t> </a:t>
            </a:r>
            <a:r>
              <a:rPr lang="tr-TR" sz="1450" dirty="0" err="1">
                <a:solidFill>
                  <a:srgbClr val="373A3C"/>
                </a:solidFill>
                <a:highlight>
                  <a:schemeClr val="lt1"/>
                </a:highlight>
              </a:rPr>
              <a:t>localized</a:t>
            </a:r>
            <a:r>
              <a:rPr lang="tr-TR" sz="1450" dirty="0">
                <a:solidFill>
                  <a:srgbClr val="373A3C"/>
                </a:solidFill>
                <a:highlight>
                  <a:schemeClr val="lt1"/>
                </a:highlight>
              </a:rPr>
              <a:t> network </a:t>
            </a:r>
            <a:r>
              <a:rPr lang="tr-TR" sz="1450" dirty="0" err="1">
                <a:solidFill>
                  <a:srgbClr val="373A3C"/>
                </a:solidFill>
                <a:highlight>
                  <a:schemeClr val="lt1"/>
                </a:highlight>
              </a:rPr>
              <a:t>with</a:t>
            </a:r>
            <a:r>
              <a:rPr lang="tr-TR" sz="1450" dirty="0">
                <a:solidFill>
                  <a:srgbClr val="373A3C"/>
                </a:solidFill>
                <a:highlight>
                  <a:schemeClr val="lt1"/>
                </a:highlight>
              </a:rPr>
              <a:t> a </a:t>
            </a:r>
            <a:r>
              <a:rPr lang="tr-TR" sz="1450" dirty="0" err="1">
                <a:solidFill>
                  <a:srgbClr val="373A3C"/>
                </a:solidFill>
                <a:highlight>
                  <a:schemeClr val="lt1"/>
                </a:highlight>
              </a:rPr>
              <a:t>cable</a:t>
            </a:r>
            <a:r>
              <a:rPr lang="tr-TR" sz="1450" dirty="0">
                <a:solidFill>
                  <a:srgbClr val="373A3C"/>
                </a:solidFill>
                <a:highlight>
                  <a:schemeClr val="lt1"/>
                </a:highlight>
              </a:rPr>
              <a:t> </a:t>
            </a:r>
            <a:r>
              <a:rPr lang="tr-TR" sz="1450" dirty="0" err="1">
                <a:solidFill>
                  <a:srgbClr val="373A3C"/>
                </a:solidFill>
                <a:highlight>
                  <a:schemeClr val="lt1"/>
                </a:highlight>
              </a:rPr>
              <a:t>likely</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Ethernet.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businesses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gamers</a:t>
            </a:r>
            <a:r>
              <a:rPr lang="tr-TR" sz="1450" dirty="0">
                <a:solidFill>
                  <a:srgbClr val="373A3C"/>
                </a:solidFill>
                <a:highlight>
                  <a:schemeClr val="lt1"/>
                </a:highlight>
              </a:rPr>
              <a:t>, </a:t>
            </a:r>
            <a:r>
              <a:rPr lang="tr-TR" sz="1450" dirty="0" err="1">
                <a:solidFill>
                  <a:srgbClr val="373A3C"/>
                </a:solidFill>
                <a:highlight>
                  <a:schemeClr val="lt1"/>
                </a:highlight>
              </a:rPr>
              <a:t>diverse</a:t>
            </a:r>
            <a:r>
              <a:rPr lang="tr-TR" sz="1450" dirty="0">
                <a:solidFill>
                  <a:srgbClr val="373A3C"/>
                </a:solidFill>
                <a:highlight>
                  <a:schemeClr val="lt1"/>
                </a:highlight>
              </a:rPr>
              <a:t> </a:t>
            </a:r>
            <a:r>
              <a:rPr lang="tr-TR" sz="1450" dirty="0" err="1">
                <a:solidFill>
                  <a:srgbClr val="373A3C"/>
                </a:solidFill>
                <a:highlight>
                  <a:schemeClr val="lt1"/>
                </a:highlight>
              </a:rPr>
              <a:t>end</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 </a:t>
            </a:r>
            <a:r>
              <a:rPr lang="tr-TR" sz="1450" dirty="0" err="1">
                <a:solidFill>
                  <a:srgbClr val="373A3C"/>
                </a:solidFill>
                <a:highlight>
                  <a:schemeClr val="lt1"/>
                </a:highlight>
              </a:rPr>
              <a:t>depend</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benefits</a:t>
            </a:r>
            <a:r>
              <a:rPr lang="tr-TR" sz="1450" dirty="0">
                <a:solidFill>
                  <a:srgbClr val="373A3C"/>
                </a:solidFill>
                <a:highlight>
                  <a:schemeClr val="lt1"/>
                </a:highlight>
              </a:rPr>
              <a:t> of Ethernet </a:t>
            </a:r>
            <a:r>
              <a:rPr lang="tr-TR" sz="1450" dirty="0" err="1">
                <a:solidFill>
                  <a:srgbClr val="373A3C"/>
                </a:solidFill>
                <a:highlight>
                  <a:schemeClr val="lt1"/>
                </a:highlight>
              </a:rPr>
              <a:t>connectivity</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include</a:t>
            </a:r>
            <a:r>
              <a:rPr lang="tr-TR" sz="1450" dirty="0">
                <a:solidFill>
                  <a:srgbClr val="373A3C"/>
                </a:solidFill>
                <a:highlight>
                  <a:schemeClr val="lt1"/>
                </a:highlight>
              </a:rPr>
              <a:t> </a:t>
            </a:r>
            <a:r>
              <a:rPr lang="tr-TR" sz="1450" dirty="0" err="1">
                <a:solidFill>
                  <a:srgbClr val="373A3C"/>
                </a:solidFill>
                <a:highlight>
                  <a:schemeClr val="lt1"/>
                </a:highlight>
              </a:rPr>
              <a:t>reliability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security</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Compared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wireless</a:t>
            </a:r>
            <a:r>
              <a:rPr lang="tr-TR" sz="1450" dirty="0">
                <a:solidFill>
                  <a:srgbClr val="373A3C"/>
                </a:solidFill>
                <a:highlight>
                  <a:schemeClr val="lt1"/>
                </a:highlight>
              </a:rPr>
              <a:t> LAN (WLAN) </a:t>
            </a:r>
            <a:r>
              <a:rPr lang="tr-TR" sz="1450" dirty="0" err="1">
                <a:solidFill>
                  <a:srgbClr val="373A3C"/>
                </a:solidFill>
                <a:highlight>
                  <a:schemeClr val="lt1"/>
                </a:highlight>
              </a:rPr>
              <a:t>technology</a:t>
            </a:r>
            <a:r>
              <a:rPr lang="tr-TR" sz="1450" dirty="0">
                <a:solidFill>
                  <a:srgbClr val="373A3C"/>
                </a:solidFill>
                <a:highlight>
                  <a:schemeClr val="lt1"/>
                </a:highlight>
              </a:rPr>
              <a:t>, Ethernet is </a:t>
            </a:r>
            <a:r>
              <a:rPr lang="tr-TR" sz="1450" dirty="0" err="1">
                <a:solidFill>
                  <a:srgbClr val="373A3C"/>
                </a:solidFill>
                <a:highlight>
                  <a:schemeClr val="lt1"/>
                </a:highlight>
              </a:rPr>
              <a:t>typically</a:t>
            </a:r>
            <a:r>
              <a:rPr lang="tr-TR" sz="1450" dirty="0">
                <a:solidFill>
                  <a:srgbClr val="373A3C"/>
                </a:solidFill>
                <a:highlight>
                  <a:schemeClr val="lt1"/>
                </a:highlight>
              </a:rPr>
              <a:t> </a:t>
            </a:r>
            <a:r>
              <a:rPr lang="tr-TR" sz="1450" dirty="0" err="1">
                <a:solidFill>
                  <a:srgbClr val="373A3C"/>
                </a:solidFill>
                <a:highlight>
                  <a:schemeClr val="lt1"/>
                </a:highlight>
              </a:rPr>
              <a:t>less</a:t>
            </a:r>
            <a:r>
              <a:rPr lang="tr-TR" sz="1450" dirty="0">
                <a:solidFill>
                  <a:srgbClr val="373A3C"/>
                </a:solidFill>
                <a:highlight>
                  <a:schemeClr val="lt1"/>
                </a:highlight>
              </a:rPr>
              <a:t> </a:t>
            </a:r>
            <a:r>
              <a:rPr lang="tr-TR" sz="1450" dirty="0" err="1">
                <a:solidFill>
                  <a:srgbClr val="373A3C"/>
                </a:solidFill>
                <a:highlight>
                  <a:schemeClr val="lt1"/>
                </a:highlight>
              </a:rPr>
              <a:t>vulnerable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disruptions</a:t>
            </a:r>
            <a:r>
              <a:rPr lang="tr-TR" sz="1450" dirty="0">
                <a:solidFill>
                  <a:srgbClr val="373A3C"/>
                </a:solidFill>
                <a:highlight>
                  <a:schemeClr val="lt1"/>
                </a:highlight>
              </a:rPr>
              <a:t>. </a:t>
            </a:r>
            <a:r>
              <a:rPr lang="tr-TR" sz="1450" dirty="0" err="1">
                <a:solidFill>
                  <a:srgbClr val="373A3C"/>
                </a:solidFill>
                <a:highlight>
                  <a:schemeClr val="lt1"/>
                </a:highlight>
              </a:rPr>
              <a:t>It</a:t>
            </a:r>
            <a:r>
              <a:rPr lang="tr-TR" sz="1450" dirty="0">
                <a:solidFill>
                  <a:srgbClr val="373A3C"/>
                </a:solidFill>
                <a:highlight>
                  <a:schemeClr val="lt1"/>
                </a:highlight>
              </a:rPr>
              <a:t> can </a:t>
            </a:r>
            <a:r>
              <a:rPr lang="tr-TR" sz="1450" dirty="0" err="1">
                <a:solidFill>
                  <a:srgbClr val="373A3C"/>
                </a:solidFill>
                <a:highlight>
                  <a:schemeClr val="lt1"/>
                </a:highlight>
              </a:rPr>
              <a:t>also</a:t>
            </a:r>
            <a:r>
              <a:rPr lang="tr-TR" sz="1450" dirty="0">
                <a:solidFill>
                  <a:srgbClr val="373A3C"/>
                </a:solidFill>
                <a:highlight>
                  <a:schemeClr val="lt1"/>
                </a:highlight>
              </a:rPr>
              <a:t> </a:t>
            </a:r>
            <a:r>
              <a:rPr lang="tr-TR" sz="1450" dirty="0" err="1">
                <a:solidFill>
                  <a:srgbClr val="373A3C"/>
                </a:solidFill>
                <a:highlight>
                  <a:schemeClr val="lt1"/>
                </a:highlight>
              </a:rPr>
              <a:t>offer</a:t>
            </a:r>
            <a:r>
              <a:rPr lang="tr-TR" sz="1450" dirty="0">
                <a:solidFill>
                  <a:srgbClr val="373A3C"/>
                </a:solidFill>
                <a:highlight>
                  <a:schemeClr val="lt1"/>
                </a:highlight>
              </a:rPr>
              <a:t> a </a:t>
            </a:r>
            <a:r>
              <a:rPr lang="tr-TR" sz="1450" dirty="0" err="1">
                <a:solidFill>
                  <a:srgbClr val="373A3C"/>
                </a:solidFill>
                <a:highlight>
                  <a:schemeClr val="lt1"/>
                </a:highlight>
              </a:rPr>
              <a:t>greater</a:t>
            </a:r>
            <a:r>
              <a:rPr lang="tr-TR" sz="1450" dirty="0">
                <a:solidFill>
                  <a:srgbClr val="373A3C"/>
                </a:solidFill>
                <a:highlight>
                  <a:schemeClr val="lt1"/>
                </a:highlight>
              </a:rPr>
              <a:t> </a:t>
            </a:r>
            <a:r>
              <a:rPr lang="tr-TR" sz="1450" dirty="0" err="1">
                <a:solidFill>
                  <a:srgbClr val="373A3C"/>
                </a:solidFill>
                <a:highlight>
                  <a:schemeClr val="lt1"/>
                </a:highlight>
              </a:rPr>
              <a:t>degree</a:t>
            </a:r>
            <a:r>
              <a:rPr lang="tr-TR" sz="1450" dirty="0">
                <a:solidFill>
                  <a:srgbClr val="373A3C"/>
                </a:solidFill>
                <a:highlight>
                  <a:schemeClr val="lt1"/>
                </a:highlight>
              </a:rPr>
              <a:t> of network </a:t>
            </a:r>
            <a:r>
              <a:rPr lang="tr-TR" sz="1450" dirty="0" err="1">
                <a:solidFill>
                  <a:srgbClr val="373A3C"/>
                </a:solidFill>
                <a:highlight>
                  <a:schemeClr val="lt1"/>
                </a:highlight>
              </a:rPr>
              <a:t>security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control</a:t>
            </a:r>
            <a:r>
              <a:rPr lang="tr-TR" sz="1450" dirty="0">
                <a:solidFill>
                  <a:srgbClr val="373A3C"/>
                </a:solidFill>
                <a:highlight>
                  <a:schemeClr val="lt1"/>
                </a:highlight>
              </a:rPr>
              <a:t> </a:t>
            </a:r>
            <a:r>
              <a:rPr lang="tr-TR" sz="1450" dirty="0" err="1">
                <a:solidFill>
                  <a:srgbClr val="373A3C"/>
                </a:solidFill>
                <a:highlight>
                  <a:schemeClr val="lt1"/>
                </a:highlight>
              </a:rPr>
              <a:t>than</a:t>
            </a:r>
            <a:r>
              <a:rPr lang="tr-TR" sz="1450" dirty="0">
                <a:solidFill>
                  <a:srgbClr val="373A3C"/>
                </a:solidFill>
                <a:highlight>
                  <a:schemeClr val="lt1"/>
                </a:highlight>
              </a:rPr>
              <a:t> </a:t>
            </a:r>
            <a:r>
              <a:rPr lang="tr-TR" sz="1450" dirty="0" err="1">
                <a:solidFill>
                  <a:srgbClr val="373A3C"/>
                </a:solidFill>
                <a:highlight>
                  <a:schemeClr val="lt1"/>
                </a:highlight>
              </a:rPr>
              <a:t>wireless</a:t>
            </a:r>
            <a:r>
              <a:rPr lang="tr-TR" sz="1450" dirty="0">
                <a:solidFill>
                  <a:srgbClr val="373A3C"/>
                </a:solidFill>
                <a:highlight>
                  <a:schemeClr val="lt1"/>
                </a:highlight>
              </a:rPr>
              <a:t> </a:t>
            </a:r>
            <a:r>
              <a:rPr lang="tr-TR" sz="1450" dirty="0" err="1">
                <a:solidFill>
                  <a:srgbClr val="373A3C"/>
                </a:solidFill>
                <a:highlight>
                  <a:schemeClr val="lt1"/>
                </a:highlight>
              </a:rPr>
              <a:t>technology</a:t>
            </a:r>
            <a:r>
              <a:rPr lang="tr-TR" sz="1450" dirty="0">
                <a:solidFill>
                  <a:srgbClr val="373A3C"/>
                </a:solidFill>
                <a:highlight>
                  <a:schemeClr val="lt1"/>
                </a:highlight>
              </a:rPr>
              <a:t> since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must</a:t>
            </a:r>
            <a:r>
              <a:rPr lang="tr-TR" sz="1450" dirty="0">
                <a:solidFill>
                  <a:srgbClr val="373A3C"/>
                </a:solidFill>
                <a:highlight>
                  <a:schemeClr val="lt1"/>
                </a:highlight>
              </a:rPr>
              <a:t> </a:t>
            </a:r>
            <a:r>
              <a:rPr lang="tr-TR" sz="1450" dirty="0" err="1">
                <a:solidFill>
                  <a:srgbClr val="373A3C"/>
                </a:solidFill>
                <a:highlight>
                  <a:schemeClr val="lt1"/>
                </a:highlight>
              </a:rPr>
              <a:t>connect</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cabling</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makes</a:t>
            </a:r>
            <a:r>
              <a:rPr lang="tr-TR" sz="1450" dirty="0">
                <a:solidFill>
                  <a:srgbClr val="373A3C"/>
                </a:solidFill>
                <a:highlight>
                  <a:schemeClr val="lt1"/>
                </a:highlight>
              </a:rPr>
              <a:t> it </a:t>
            </a:r>
            <a:r>
              <a:rPr lang="tr-TR" sz="1450" dirty="0" err="1">
                <a:solidFill>
                  <a:srgbClr val="373A3C"/>
                </a:solidFill>
                <a:highlight>
                  <a:schemeClr val="lt1"/>
                </a:highlight>
              </a:rPr>
              <a:t>difficult</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outsiders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access</a:t>
            </a:r>
            <a:r>
              <a:rPr lang="tr-TR" sz="1450" dirty="0">
                <a:solidFill>
                  <a:srgbClr val="373A3C"/>
                </a:solidFill>
                <a:highlight>
                  <a:schemeClr val="lt1"/>
                </a:highlight>
              </a:rPr>
              <a:t> network data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hijack</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unsanctioned</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247b6848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7247b6848b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router is a network device used to connect many, sometimes disparate, network segments together, combining them into what we call an internetwork. A well-configured router can make intelligent decisions about the best way to get network data to its destination. It gathers the information it needs to make these decisions based on a network’s particular performance data. As routers use IP addresses to make forwarding decisions, they are considered Layer 3 devices.</a:t>
            </a:r>
            <a:endParaRPr sz="1450">
              <a:solidFill>
                <a:srgbClr val="373A3C"/>
              </a:solidFill>
              <a:highlight>
                <a:schemeClr val="lt1"/>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247b6848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7247b6848b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Firewalls prevent unauthorized access to or from a private network. Firewalls can enhance the security of computers in a LAN.</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Firewalls are used to protect a network's data and resources from outside access and threats. A Firewall is used as a barrier between an internal network of an organization and another network (may be public internet or another network of the same organization).</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Since the primary function of a Firewall is to protect a network's data and resources from outside threats, they are usually placed at the end point of a network.</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Firewalls can either be software or hardware, though it’s best to have both. A software firewall is a program installed on each computer and regulates traffic through port numbers and applications, while a physical firewall is a piece of equipment installed between your network and gateway. </a:t>
            </a:r>
            <a:endParaRPr sz="1450">
              <a:solidFill>
                <a:srgbClr val="373A3C"/>
              </a:solidFill>
              <a:highlight>
                <a:schemeClr val="lt1"/>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7247b6848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7247b6848b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Intrusion detection systems (IDSs) and intrusion prevention systems (IPSs) are very important in today’s networks. They are network security appliances that monitor networks and packets for malicious activity. An IDS is considered monitor mode and just records and tells you about problems, whereas an IPS can work in real-time to stop threats as they occur. The main difference between them is that an IPS works inline to actively prevent and block intrusions that are detected based on the rules you set up. IPSs can send an alarm, create correlation rules and remediation, drop malicious packets, provide malware protection, and reset the connection of offending source hosts.</a:t>
            </a:r>
            <a:endParaRPr sz="1450">
              <a:solidFill>
                <a:srgbClr val="373A3C"/>
              </a:solidFill>
              <a:highlight>
                <a:schemeClr val="lt1"/>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247b6848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7247b6848b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An average router just sends incoming packets to their specified, correlative IP address on the network, but a load balancer can actually send incoming packets to multiple machines hidden behind one IP address.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load balancer acts as the “traffic cop” sitting in front of your servers and routing client requests across all servers capable of fulfilling those requests in a manner that maximizes speed and capacity utilization and ensures that no one server is overworked, which could degrade performance. If a single server goes down, the load balancer redirects traffic to the remaining online servers. When a new server is added to the server group, the load balancer automatically starts to send requests to it.</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this manner, a load balancer performs the following functions: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Distributes client requests or network load efficiently across multiple servers</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Ensures high availability and reliability by sending requests only to servers that are online</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Provides the flexibility to add or subtract servers as demand dictates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24493355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724493355e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networks which are running on TCP/IP protocol suite use IP Address (IPv4 Address or IPv6 Address), as the addressing mechanism. IP address (IPv4 Address or IPv6 Address) uniquely identifies a TCP/IP device in the network. However, it is difficult for the humans to remember IP Addresses for all the computers they want to communicate. Think about difficulty in remembering the IP Addresses of 1000s of web sites we use, if we do not have the option to use their names. Humans prefer to use names instead of IP Addresses. Hence we need a system to map human readable names to corresponding IP Addresses.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global public Domain Name System (DNS) has a distributed architecture, serving from multiple DNS servers in multiple locations. This helps in load balancing (decreasing the workload on DNS servers) and redundancy (prevents single point of failure). </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Internet Assigned Numbers Authority (IANA) manages and controls the public Internet DNS infrastructure. The Internet Assigned Numbers Authority (IANA) is operated by the Internet Corporation for Assigned Names and Numbers (ICANN).</a:t>
            </a:r>
            <a:endParaRPr sz="1450">
              <a:solidFill>
                <a:srgbClr val="373A3C"/>
              </a:solidFill>
              <a:highlight>
                <a:schemeClr val="lt1"/>
              </a:high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24493355e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724493355e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We said that the DNS has a hierarchical naming system. </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On the Internet, domains are arranged in a hierarchical tree structure. The following list includes some of the top-level domains currently in use:</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.com A commercial organization. Most companies end up as part of this domain.</a:t>
            </a: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.edu An educational establishment, such as a university.</a:t>
            </a: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.gov A branch of the U.S. government.</a:t>
            </a: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.int An international organization, such as NATO or the United Nations.</a:t>
            </a: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.mil A branch of the U.S. military.</a:t>
            </a: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.net A network organization.</a:t>
            </a:r>
            <a:endParaRPr sz="1450">
              <a:solidFill>
                <a:srgbClr val="373A3C"/>
              </a:solidFill>
              <a:highlight>
                <a:schemeClr val="lt1"/>
              </a:highlight>
            </a:endParaRPr>
          </a:p>
          <a:p>
            <a:pPr marL="0" lvl="0" indent="457200" algn="l" rtl="0">
              <a:lnSpc>
                <a:spcPct val="100000"/>
              </a:lnSpc>
              <a:spcBef>
                <a:spcPts val="0"/>
              </a:spcBef>
              <a:spcAft>
                <a:spcPts val="0"/>
              </a:spcAft>
              <a:buNone/>
            </a:pPr>
            <a:r>
              <a:rPr lang="tr-TR" sz="1450">
                <a:solidFill>
                  <a:srgbClr val="373A3C"/>
                </a:solidFill>
                <a:highlight>
                  <a:schemeClr val="lt1"/>
                </a:highlight>
              </a:rPr>
              <a:t>.org A nonprofit organization.</a:t>
            </a:r>
            <a:endParaRPr sz="1450">
              <a:solidFill>
                <a:srgbClr val="373A3C"/>
              </a:solidFill>
              <a:highlight>
                <a:schemeClr val="lt1"/>
              </a:highlight>
            </a:endParaRPr>
          </a:p>
          <a:p>
            <a:pPr marL="0" lvl="0" indent="45720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other parts of the world, the final part of a domain name represents the country in which the server is located (.ca for Canada, .jp for Japan, .uk for Great Britain, and .ru for Russia, for example). Over 130 countries are represented on the Internet.</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24493355e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724493355e_1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tr-TR" sz="1450" dirty="0">
                <a:solidFill>
                  <a:srgbClr val="373A3C"/>
                </a:solidFill>
                <a:highlight>
                  <a:schemeClr val="lt1"/>
                </a:highlight>
              </a:rPr>
              <a:t>Proxy sunucusu, sizinle internet arasında bir ağ geçidi görevi görür. Son kullanıcıları göz attıkları web sitelerinden ayıran bir aracı sunucudur. Proxy sunucuları, kullanım durumunuza, ihtiyaçlarınıza veya şirket politikanıza bağlı olarak değişen düzeylerde işlevsellik, güvenlik ve gizlilik </a:t>
            </a:r>
            <a:r>
              <a:rPr lang="tr-TR" sz="1450" dirty="0" err="1">
                <a:solidFill>
                  <a:srgbClr val="373A3C"/>
                </a:solidFill>
                <a:highlight>
                  <a:schemeClr val="lt1"/>
                </a:highlight>
              </a:rPr>
              <a:t>sağlar.Bir</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sunucusu kullanıyorsanız, internet trafiği, talep ettiğiniz adrese giderken </a:t>
            </a:r>
            <a:r>
              <a:rPr lang="tr-TR" sz="1450" dirty="0" err="1">
                <a:solidFill>
                  <a:srgbClr val="373A3C"/>
                </a:solidFill>
                <a:highlight>
                  <a:schemeClr val="lt1"/>
                </a:highlight>
              </a:rPr>
              <a:t>proxy</a:t>
            </a:r>
            <a:r>
              <a:rPr lang="tr-TR" sz="1450" dirty="0">
                <a:solidFill>
                  <a:srgbClr val="373A3C"/>
                </a:solidFill>
                <a:highlight>
                  <a:schemeClr val="lt1"/>
                </a:highlight>
              </a:rPr>
              <a:t> sunucusu üzerinden akar. İstek daha sonra aynı </a:t>
            </a:r>
            <a:r>
              <a:rPr lang="tr-TR" sz="1450" dirty="0" err="1">
                <a:solidFill>
                  <a:srgbClr val="373A3C"/>
                </a:solidFill>
                <a:highlight>
                  <a:schemeClr val="lt1"/>
                </a:highlight>
              </a:rPr>
              <a:t>proxy</a:t>
            </a:r>
            <a:r>
              <a:rPr lang="tr-TR" sz="1450" dirty="0">
                <a:solidFill>
                  <a:srgbClr val="373A3C"/>
                </a:solidFill>
                <a:highlight>
                  <a:schemeClr val="lt1"/>
                </a:highlight>
              </a:rPr>
              <a:t> sunucusu üzerinden geri gelir (bu kuralın istisnaları vardır) ve ardından </a:t>
            </a:r>
            <a:r>
              <a:rPr lang="tr-TR" sz="1450" dirty="0" err="1">
                <a:solidFill>
                  <a:srgbClr val="373A3C"/>
                </a:solidFill>
                <a:highlight>
                  <a:schemeClr val="lt1"/>
                </a:highlight>
              </a:rPr>
              <a:t>proxy</a:t>
            </a:r>
            <a:r>
              <a:rPr lang="tr-TR" sz="1450" dirty="0">
                <a:solidFill>
                  <a:srgbClr val="373A3C"/>
                </a:solidFill>
                <a:highlight>
                  <a:schemeClr val="lt1"/>
                </a:highlight>
              </a:rPr>
              <a:t> sunucusu web sitesinden alınan verileri size </a:t>
            </a:r>
            <a:r>
              <a:rPr lang="tr-TR" sz="1450" dirty="0" err="1">
                <a:solidFill>
                  <a:srgbClr val="373A3C"/>
                </a:solidFill>
                <a:highlight>
                  <a:schemeClr val="lt1"/>
                </a:highlight>
              </a:rPr>
              <a:t>iletir.Tüm</a:t>
            </a:r>
            <a:r>
              <a:rPr lang="tr-TR" sz="1450" dirty="0">
                <a:solidFill>
                  <a:srgbClr val="373A3C"/>
                </a:solidFill>
                <a:highlight>
                  <a:schemeClr val="lt1"/>
                </a:highlight>
              </a:rPr>
              <a:t> yaptığı buysa, neden bir </a:t>
            </a:r>
            <a:r>
              <a:rPr lang="tr-TR" sz="1450" dirty="0" err="1">
                <a:solidFill>
                  <a:srgbClr val="373A3C"/>
                </a:solidFill>
                <a:highlight>
                  <a:schemeClr val="lt1"/>
                </a:highlight>
              </a:rPr>
              <a:t>proxy</a:t>
            </a:r>
            <a:r>
              <a:rPr lang="tr-TR" sz="1450" dirty="0">
                <a:solidFill>
                  <a:srgbClr val="373A3C"/>
                </a:solidFill>
                <a:highlight>
                  <a:schemeClr val="lt1"/>
                </a:highlight>
              </a:rPr>
              <a:t> sunucusuyla uğraşasınız ki? Neden doğrudan web sitesine gidip geri </a:t>
            </a:r>
            <a:r>
              <a:rPr lang="tr-TR" sz="1450" dirty="0" err="1">
                <a:solidFill>
                  <a:srgbClr val="373A3C"/>
                </a:solidFill>
                <a:highlight>
                  <a:schemeClr val="lt1"/>
                </a:highlight>
              </a:rPr>
              <a:t>dönmüyorsunuz?Modern</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sunucuları, tümü veri güvenliği ve ağ performansı adına web isteklerini iletmekten çok daha fazlasını yapar. Proxy sunucuları bir güvenlik duvarı ve web filtresi görevi görür, paylaşılan ağ bağlantıları sağlar ve yaygın istekleri hızlandırmak için verileri önbelleğe alır. İyi bir </a:t>
            </a:r>
            <a:r>
              <a:rPr lang="tr-TR" sz="1450" dirty="0" err="1">
                <a:solidFill>
                  <a:srgbClr val="373A3C"/>
                </a:solidFill>
                <a:highlight>
                  <a:schemeClr val="lt1"/>
                </a:highlight>
              </a:rPr>
              <a:t>proxy</a:t>
            </a:r>
            <a:r>
              <a:rPr lang="tr-TR" sz="1450" dirty="0">
                <a:solidFill>
                  <a:srgbClr val="373A3C"/>
                </a:solidFill>
                <a:highlight>
                  <a:schemeClr val="lt1"/>
                </a:highlight>
              </a:rPr>
              <a:t> sunucusu, kullanıcıları ve dahili ağı vahşi internette yaşayan kötü şeylerden korur. Son olarak, </a:t>
            </a:r>
            <a:r>
              <a:rPr lang="tr-TR" sz="1450" dirty="0" err="1">
                <a:solidFill>
                  <a:srgbClr val="373A3C"/>
                </a:solidFill>
                <a:highlight>
                  <a:schemeClr val="lt1"/>
                </a:highlight>
              </a:rPr>
              <a:t>proxy</a:t>
            </a:r>
            <a:r>
              <a:rPr lang="tr-TR" sz="1450" dirty="0">
                <a:solidFill>
                  <a:srgbClr val="373A3C"/>
                </a:solidFill>
                <a:highlight>
                  <a:schemeClr val="lt1"/>
                </a:highlight>
              </a:rPr>
              <a:t> sunucuları yüksek düzeyde gizlilik </a:t>
            </a:r>
            <a:r>
              <a:rPr lang="tr-TR" sz="1450" dirty="0" err="1">
                <a:solidFill>
                  <a:srgbClr val="373A3C"/>
                </a:solidFill>
                <a:highlight>
                  <a:schemeClr val="lt1"/>
                </a:highlight>
              </a:rPr>
              <a:t>sağlayabilir.Bir</a:t>
            </a:r>
            <a:r>
              <a:rPr lang="tr-TR" sz="1450" dirty="0">
                <a:solidFill>
                  <a:srgbClr val="373A3C"/>
                </a:solidFill>
                <a:highlight>
                  <a:schemeClr val="lt1"/>
                </a:highlight>
              </a:rPr>
              <a:t> Proxy Sunucusu Nasıl </a:t>
            </a:r>
            <a:r>
              <a:rPr lang="tr-TR" sz="1450" dirty="0" err="1">
                <a:solidFill>
                  <a:srgbClr val="373A3C"/>
                </a:solidFill>
                <a:highlight>
                  <a:schemeClr val="lt1"/>
                </a:highlight>
              </a:rPr>
              <a:t>Çalışır?İnternetteki</a:t>
            </a:r>
            <a:r>
              <a:rPr lang="tr-TR" sz="1450" dirty="0">
                <a:solidFill>
                  <a:srgbClr val="373A3C"/>
                </a:solidFill>
                <a:highlight>
                  <a:schemeClr val="lt1"/>
                </a:highlight>
              </a:rPr>
              <a:t> her bilgisayarın benzersiz bir İnternet Protokolü (IP) Adresine sahip olması </a:t>
            </a:r>
            <a:r>
              <a:rPr lang="tr-TR" sz="1450" dirty="0" err="1">
                <a:solidFill>
                  <a:srgbClr val="373A3C"/>
                </a:solidFill>
                <a:highlight>
                  <a:schemeClr val="lt1"/>
                </a:highlight>
              </a:rPr>
              <a:t>gerekir.Bir</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sunucusu, temel olarak, bilgisayarınızın bildiği kendi IP adresine sahip internetteki bir bilgisayardır. Bir web isteği gönderdiğinizde, isteğiniz önce </a:t>
            </a:r>
            <a:r>
              <a:rPr lang="tr-TR" sz="1450" dirty="0" err="1">
                <a:solidFill>
                  <a:srgbClr val="373A3C"/>
                </a:solidFill>
                <a:highlight>
                  <a:schemeClr val="lt1"/>
                </a:highlight>
              </a:rPr>
              <a:t>proxy</a:t>
            </a:r>
            <a:r>
              <a:rPr lang="tr-TR" sz="1450" dirty="0">
                <a:solidFill>
                  <a:srgbClr val="373A3C"/>
                </a:solidFill>
                <a:highlight>
                  <a:schemeClr val="lt1"/>
                </a:highlight>
              </a:rPr>
              <a:t> sunucusuna gider. Proxy sunucusu daha sonra sizin adınıza web talebinizi yapar, web sunucusundan yanıtı toplar ve sayfayı tarayıcınızda görebilmeniz için size web sayfası verilerini </a:t>
            </a:r>
            <a:r>
              <a:rPr lang="tr-TR" sz="1450" dirty="0" err="1">
                <a:solidFill>
                  <a:srgbClr val="373A3C"/>
                </a:solidFill>
                <a:highlight>
                  <a:schemeClr val="lt1"/>
                </a:highlight>
              </a:rPr>
              <a:t>iletir.Proxy</a:t>
            </a:r>
            <a:r>
              <a:rPr lang="tr-TR" sz="1450" dirty="0">
                <a:solidFill>
                  <a:srgbClr val="373A3C"/>
                </a:solidFill>
                <a:highlight>
                  <a:schemeClr val="lt1"/>
                </a:highlight>
              </a:rPr>
              <a:t> sunucusu web isteklerinizi ilettiğinde, gönderdiğiniz verilerde değişiklik yapabilir ve yine de size görmeyi beklediğiniz bilgileri sağlayabilir. Bir </a:t>
            </a:r>
            <a:r>
              <a:rPr lang="tr-TR" sz="1450" dirty="0" err="1">
                <a:solidFill>
                  <a:srgbClr val="373A3C"/>
                </a:solidFill>
                <a:highlight>
                  <a:schemeClr val="lt1"/>
                </a:highlight>
              </a:rPr>
              <a:t>proxy</a:t>
            </a:r>
            <a:r>
              <a:rPr lang="tr-TR" sz="1450" dirty="0">
                <a:solidFill>
                  <a:srgbClr val="373A3C"/>
                </a:solidFill>
                <a:highlight>
                  <a:schemeClr val="lt1"/>
                </a:highlight>
              </a:rPr>
              <a:t> sunucusu IP adresinizi değiştirebilir, bu nedenle web sunucusu dünyanın neresinde olduğunuzu tam olarak bilemez. Verilerinizi şifreleyebilir, böylece verileriniz aktarım sırasında okunamaz. Ve son olarak, bir </a:t>
            </a:r>
            <a:r>
              <a:rPr lang="tr-TR" sz="1450" dirty="0" err="1">
                <a:solidFill>
                  <a:srgbClr val="373A3C"/>
                </a:solidFill>
                <a:highlight>
                  <a:schemeClr val="lt1"/>
                </a:highlight>
              </a:rPr>
              <a:t>proxy</a:t>
            </a:r>
            <a:r>
              <a:rPr lang="tr-TR" sz="1450" dirty="0">
                <a:solidFill>
                  <a:srgbClr val="373A3C"/>
                </a:solidFill>
                <a:highlight>
                  <a:schemeClr val="lt1"/>
                </a:highlight>
              </a:rPr>
              <a:t> sunucusu, IP adresine bağlı olarak belirli web sayfalarına erişimi engelleyebilir.</a:t>
            </a:r>
          </a:p>
          <a:p>
            <a:pPr marL="457200" lvl="0" indent="0" algn="l" rtl="0">
              <a:lnSpc>
                <a:spcPct val="100000"/>
              </a:lnSpc>
              <a:spcBef>
                <a:spcPts val="0"/>
              </a:spcBef>
              <a:spcAft>
                <a:spcPts val="0"/>
              </a:spcAft>
              <a:buNone/>
            </a:pPr>
            <a:endParaRPr lang="tr-TR" sz="1450" dirty="0">
              <a:solidFill>
                <a:srgbClr val="373A3C"/>
              </a:solidFill>
              <a:highlight>
                <a:schemeClr val="lt1"/>
              </a:highlight>
            </a:endParaRPr>
          </a:p>
          <a:p>
            <a:pPr marL="457200" lvl="0" indent="0" algn="l" rtl="0">
              <a:lnSpc>
                <a:spcPct val="100000"/>
              </a:lnSpc>
              <a:spcBef>
                <a:spcPts val="0"/>
              </a:spcBef>
              <a:spcAft>
                <a:spcPts val="0"/>
              </a:spcAft>
              <a:buNone/>
            </a:pPr>
            <a:r>
              <a:rPr lang="tr-TR" sz="1450" dirty="0">
                <a:solidFill>
                  <a:srgbClr val="373A3C"/>
                </a:solidFill>
                <a:highlight>
                  <a:schemeClr val="lt1"/>
                </a:highlight>
              </a:rPr>
              <a:t>A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acts</a:t>
            </a:r>
            <a:r>
              <a:rPr lang="tr-TR" sz="1450" dirty="0">
                <a:solidFill>
                  <a:srgbClr val="373A3C"/>
                </a:solidFill>
                <a:highlight>
                  <a:schemeClr val="lt1"/>
                </a:highlight>
              </a:rPr>
              <a:t> as a </a:t>
            </a:r>
            <a:r>
              <a:rPr lang="tr-TR" sz="1450" dirty="0" err="1">
                <a:solidFill>
                  <a:srgbClr val="373A3C"/>
                </a:solidFill>
                <a:highlight>
                  <a:schemeClr val="lt1"/>
                </a:highlight>
              </a:rPr>
              <a:t>gateway</a:t>
            </a:r>
            <a:r>
              <a:rPr lang="tr-TR" sz="1450" dirty="0">
                <a:solidFill>
                  <a:srgbClr val="373A3C"/>
                </a:solidFill>
                <a:highlight>
                  <a:schemeClr val="lt1"/>
                </a:highlight>
              </a:rPr>
              <a:t> </a:t>
            </a:r>
            <a:r>
              <a:rPr lang="tr-TR" sz="1450" dirty="0" err="1">
                <a:solidFill>
                  <a:srgbClr val="373A3C"/>
                </a:solidFill>
                <a:highlight>
                  <a:schemeClr val="lt1"/>
                </a:highlight>
              </a:rPr>
              <a:t>between</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internet. </a:t>
            </a:r>
            <a:r>
              <a:rPr lang="tr-TR" sz="1450" dirty="0" err="1">
                <a:solidFill>
                  <a:srgbClr val="373A3C"/>
                </a:solidFill>
                <a:highlight>
                  <a:schemeClr val="lt1"/>
                </a:highlight>
              </a:rPr>
              <a:t>It’s</a:t>
            </a:r>
            <a:r>
              <a:rPr lang="tr-TR" sz="1450" dirty="0">
                <a:solidFill>
                  <a:srgbClr val="373A3C"/>
                </a:solidFill>
                <a:highlight>
                  <a:schemeClr val="lt1"/>
                </a:highlight>
              </a:rPr>
              <a:t> an </a:t>
            </a:r>
            <a:r>
              <a:rPr lang="tr-TR" sz="1450" dirty="0" err="1">
                <a:solidFill>
                  <a:srgbClr val="373A3C"/>
                </a:solidFill>
                <a:highlight>
                  <a:schemeClr val="lt1"/>
                </a:highlight>
              </a:rPr>
              <a:t>intermediary</a:t>
            </a:r>
            <a:r>
              <a:rPr lang="tr-TR" sz="1450" dirty="0">
                <a:solidFill>
                  <a:srgbClr val="373A3C"/>
                </a:solidFill>
                <a:highlight>
                  <a:schemeClr val="lt1"/>
                </a:highlight>
              </a:rPr>
              <a:t> server </a:t>
            </a:r>
            <a:r>
              <a:rPr lang="tr-TR" sz="1450" dirty="0" err="1">
                <a:solidFill>
                  <a:srgbClr val="373A3C"/>
                </a:solidFill>
                <a:highlight>
                  <a:schemeClr val="lt1"/>
                </a:highlight>
              </a:rPr>
              <a:t>separating</a:t>
            </a:r>
            <a:r>
              <a:rPr lang="tr-TR" sz="1450" dirty="0">
                <a:solidFill>
                  <a:srgbClr val="373A3C"/>
                </a:solidFill>
                <a:highlight>
                  <a:schemeClr val="lt1"/>
                </a:highlight>
              </a:rPr>
              <a:t> </a:t>
            </a:r>
            <a:r>
              <a:rPr lang="tr-TR" sz="1450" dirty="0" err="1">
                <a:solidFill>
                  <a:srgbClr val="373A3C"/>
                </a:solidFill>
                <a:highlight>
                  <a:schemeClr val="lt1"/>
                </a:highlight>
              </a:rPr>
              <a:t>end</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websites</a:t>
            </a:r>
            <a:r>
              <a:rPr lang="tr-TR" sz="1450" dirty="0">
                <a:solidFill>
                  <a:srgbClr val="373A3C"/>
                </a:solidFill>
                <a:highlight>
                  <a:schemeClr val="lt1"/>
                </a:highlight>
              </a:rPr>
              <a:t> they </a:t>
            </a:r>
            <a:r>
              <a:rPr lang="tr-TR" sz="1450" dirty="0" err="1">
                <a:solidFill>
                  <a:srgbClr val="373A3C"/>
                </a:solidFill>
                <a:highlight>
                  <a:schemeClr val="lt1"/>
                </a:highlight>
              </a:rPr>
              <a:t>browse</a:t>
            </a:r>
            <a:r>
              <a:rPr lang="tr-TR" sz="1450" dirty="0">
                <a:solidFill>
                  <a:srgbClr val="373A3C"/>
                </a:solidFill>
                <a:highlight>
                  <a:schemeClr val="lt1"/>
                </a:highlight>
              </a:rPr>
              <a:t>. Proxy </a:t>
            </a:r>
            <a:r>
              <a:rPr lang="tr-TR" sz="1450" dirty="0" err="1">
                <a:solidFill>
                  <a:srgbClr val="373A3C"/>
                </a:solidFill>
                <a:highlight>
                  <a:schemeClr val="lt1"/>
                </a:highlight>
              </a:rPr>
              <a:t>servers</a:t>
            </a:r>
            <a:r>
              <a:rPr lang="tr-TR" sz="1450" dirty="0">
                <a:solidFill>
                  <a:srgbClr val="373A3C"/>
                </a:solidFill>
                <a:highlight>
                  <a:schemeClr val="lt1"/>
                </a:highlight>
              </a:rPr>
              <a:t> </a:t>
            </a:r>
            <a:r>
              <a:rPr lang="tr-TR" sz="1450" dirty="0" err="1">
                <a:solidFill>
                  <a:srgbClr val="373A3C"/>
                </a:solidFill>
                <a:highlight>
                  <a:schemeClr val="lt1"/>
                </a:highlight>
              </a:rPr>
              <a:t>provide</a:t>
            </a:r>
            <a:r>
              <a:rPr lang="tr-TR" sz="1450" dirty="0">
                <a:solidFill>
                  <a:srgbClr val="373A3C"/>
                </a:solidFill>
                <a:highlight>
                  <a:schemeClr val="lt1"/>
                </a:highlight>
              </a:rPr>
              <a:t> </a:t>
            </a:r>
            <a:r>
              <a:rPr lang="tr-TR" sz="1450" dirty="0" err="1">
                <a:solidFill>
                  <a:srgbClr val="373A3C"/>
                </a:solidFill>
                <a:highlight>
                  <a:schemeClr val="lt1"/>
                </a:highlight>
              </a:rPr>
              <a:t>varying</a:t>
            </a:r>
            <a:r>
              <a:rPr lang="tr-TR" sz="1450" dirty="0">
                <a:solidFill>
                  <a:srgbClr val="373A3C"/>
                </a:solidFill>
                <a:highlight>
                  <a:schemeClr val="lt1"/>
                </a:highlight>
              </a:rPr>
              <a:t> </a:t>
            </a:r>
            <a:r>
              <a:rPr lang="tr-TR" sz="1450" dirty="0" err="1">
                <a:solidFill>
                  <a:srgbClr val="373A3C"/>
                </a:solidFill>
                <a:highlight>
                  <a:schemeClr val="lt1"/>
                </a:highlight>
              </a:rPr>
              <a:t>levels</a:t>
            </a:r>
            <a:r>
              <a:rPr lang="tr-TR" sz="1450" dirty="0">
                <a:solidFill>
                  <a:srgbClr val="373A3C"/>
                </a:solidFill>
                <a:highlight>
                  <a:schemeClr val="lt1"/>
                </a:highlight>
              </a:rPr>
              <a:t> of </a:t>
            </a:r>
            <a:r>
              <a:rPr lang="tr-TR" sz="1450" dirty="0" err="1">
                <a:solidFill>
                  <a:srgbClr val="373A3C"/>
                </a:solidFill>
                <a:highlight>
                  <a:schemeClr val="lt1"/>
                </a:highlight>
              </a:rPr>
              <a:t>functionality</a:t>
            </a:r>
            <a:r>
              <a:rPr lang="tr-TR" sz="1450" dirty="0">
                <a:solidFill>
                  <a:srgbClr val="373A3C"/>
                </a:solidFill>
                <a:highlight>
                  <a:schemeClr val="lt1"/>
                </a:highlight>
              </a:rPr>
              <a:t>, </a:t>
            </a:r>
            <a:r>
              <a:rPr lang="tr-TR" sz="1450" dirty="0" err="1">
                <a:solidFill>
                  <a:srgbClr val="373A3C"/>
                </a:solidFill>
                <a:highlight>
                  <a:schemeClr val="lt1"/>
                </a:highlight>
              </a:rPr>
              <a:t>security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privacy</a:t>
            </a:r>
            <a:r>
              <a:rPr lang="tr-TR" sz="1450" dirty="0">
                <a:solidFill>
                  <a:srgbClr val="373A3C"/>
                </a:solidFill>
                <a:highlight>
                  <a:schemeClr val="lt1"/>
                </a:highlight>
              </a:rPr>
              <a:t> </a:t>
            </a:r>
            <a:r>
              <a:rPr lang="tr-TR" sz="1450" dirty="0" err="1">
                <a:solidFill>
                  <a:srgbClr val="373A3C"/>
                </a:solidFill>
                <a:highlight>
                  <a:schemeClr val="lt1"/>
                </a:highlight>
              </a:rPr>
              <a:t>depending</a:t>
            </a:r>
            <a:r>
              <a:rPr lang="tr-TR" sz="1450" dirty="0">
                <a:solidFill>
                  <a:srgbClr val="373A3C"/>
                </a:solidFill>
                <a:highlight>
                  <a:schemeClr val="lt1"/>
                </a:highlight>
              </a:rPr>
              <a:t> on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a:t>
            </a:r>
            <a:r>
              <a:rPr lang="tr-TR" sz="1450" dirty="0" err="1">
                <a:solidFill>
                  <a:srgbClr val="373A3C"/>
                </a:solidFill>
                <a:highlight>
                  <a:schemeClr val="lt1"/>
                </a:highlight>
              </a:rPr>
              <a:t>case</a:t>
            </a:r>
            <a:r>
              <a:rPr lang="tr-TR" sz="1450" dirty="0">
                <a:solidFill>
                  <a:srgbClr val="373A3C"/>
                </a:solidFill>
                <a:highlight>
                  <a:schemeClr val="lt1"/>
                </a:highlight>
              </a:rPr>
              <a:t>, </a:t>
            </a:r>
            <a:r>
              <a:rPr lang="tr-TR" sz="1450" dirty="0" err="1">
                <a:solidFill>
                  <a:srgbClr val="373A3C"/>
                </a:solidFill>
                <a:highlight>
                  <a:schemeClr val="lt1"/>
                </a:highlight>
              </a:rPr>
              <a:t>needs</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company</a:t>
            </a:r>
            <a:r>
              <a:rPr lang="tr-TR" sz="1450" dirty="0">
                <a:solidFill>
                  <a:srgbClr val="373A3C"/>
                </a:solidFill>
                <a:highlight>
                  <a:schemeClr val="lt1"/>
                </a:highlight>
              </a:rPr>
              <a:t> </a:t>
            </a:r>
            <a:r>
              <a:rPr lang="tr-TR" sz="1450" dirty="0" err="1">
                <a:solidFill>
                  <a:srgbClr val="373A3C"/>
                </a:solidFill>
                <a:highlight>
                  <a:schemeClr val="lt1"/>
                </a:highlight>
              </a:rPr>
              <a:t>policy</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0" algn="l" rtl="0">
              <a:lnSpc>
                <a:spcPct val="100000"/>
              </a:lnSpc>
              <a:spcBef>
                <a:spcPts val="0"/>
              </a:spcBef>
              <a:spcAft>
                <a:spcPts val="0"/>
              </a:spcAft>
              <a:buNone/>
            </a:pP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you’re</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 </a:t>
            </a:r>
            <a:r>
              <a:rPr lang="tr-TR" sz="1450" dirty="0" err="1">
                <a:solidFill>
                  <a:srgbClr val="373A3C"/>
                </a:solidFill>
                <a:highlight>
                  <a:schemeClr val="lt1"/>
                </a:highlight>
              </a:rPr>
              <a:t>proxy</a:t>
            </a:r>
            <a:r>
              <a:rPr lang="tr-TR" sz="1450" dirty="0">
                <a:solidFill>
                  <a:srgbClr val="373A3C"/>
                </a:solidFill>
                <a:highlight>
                  <a:schemeClr val="lt1"/>
                </a:highlight>
              </a:rPr>
              <a:t> server, internet </a:t>
            </a:r>
            <a:r>
              <a:rPr lang="tr-TR" sz="1450" dirty="0" err="1">
                <a:solidFill>
                  <a:srgbClr val="373A3C"/>
                </a:solidFill>
                <a:highlight>
                  <a:schemeClr val="lt1"/>
                </a:highlight>
              </a:rPr>
              <a:t>traffic</a:t>
            </a:r>
            <a:r>
              <a:rPr lang="tr-TR" sz="1450" dirty="0">
                <a:solidFill>
                  <a:srgbClr val="373A3C"/>
                </a:solidFill>
                <a:highlight>
                  <a:schemeClr val="lt1"/>
                </a:highlight>
              </a:rPr>
              <a:t> </a:t>
            </a:r>
            <a:r>
              <a:rPr lang="tr-TR" sz="1450" dirty="0" err="1">
                <a:solidFill>
                  <a:srgbClr val="373A3C"/>
                </a:solidFill>
                <a:highlight>
                  <a:schemeClr val="lt1"/>
                </a:highlight>
              </a:rPr>
              <a:t>flows</a:t>
            </a:r>
            <a:r>
              <a:rPr lang="tr-TR" sz="1450" dirty="0">
                <a:solidFill>
                  <a:srgbClr val="373A3C"/>
                </a:solidFill>
                <a:highlight>
                  <a:schemeClr val="lt1"/>
                </a:highlight>
              </a:rPr>
              <a:t> </a:t>
            </a:r>
            <a:r>
              <a:rPr lang="tr-TR" sz="1450" dirty="0" err="1">
                <a:solidFill>
                  <a:srgbClr val="373A3C"/>
                </a:solidFill>
                <a:highlight>
                  <a:schemeClr val="lt1"/>
                </a:highlight>
              </a:rPr>
              <a:t>through</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on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way</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address</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requested</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request</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comes</a:t>
            </a:r>
            <a:r>
              <a:rPr lang="tr-TR" sz="1450" dirty="0">
                <a:solidFill>
                  <a:srgbClr val="373A3C"/>
                </a:solidFill>
                <a:highlight>
                  <a:schemeClr val="lt1"/>
                </a:highlight>
              </a:rPr>
              <a:t> </a:t>
            </a:r>
            <a:r>
              <a:rPr lang="tr-TR" sz="1450" dirty="0" err="1">
                <a:solidFill>
                  <a:srgbClr val="373A3C"/>
                </a:solidFill>
                <a:highlight>
                  <a:schemeClr val="lt1"/>
                </a:highlight>
              </a:rPr>
              <a:t>back</a:t>
            </a:r>
            <a:r>
              <a:rPr lang="tr-TR" sz="1450" dirty="0">
                <a:solidFill>
                  <a:srgbClr val="373A3C"/>
                </a:solidFill>
                <a:highlight>
                  <a:schemeClr val="lt1"/>
                </a:highlight>
              </a:rPr>
              <a:t> </a:t>
            </a:r>
            <a:r>
              <a:rPr lang="tr-TR" sz="1450" dirty="0" err="1">
                <a:solidFill>
                  <a:srgbClr val="373A3C"/>
                </a:solidFill>
                <a:highlight>
                  <a:schemeClr val="lt1"/>
                </a:highlight>
              </a:rPr>
              <a:t>through</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there</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exceptions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rule</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forwards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received</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website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0" algn="l" rtl="0">
              <a:lnSpc>
                <a:spcPct val="100000"/>
              </a:lnSpc>
              <a:spcBef>
                <a:spcPts val="0"/>
              </a:spcBef>
              <a:spcAft>
                <a:spcPts val="0"/>
              </a:spcAft>
              <a:buNone/>
            </a:pP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that’s</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it </a:t>
            </a:r>
            <a:r>
              <a:rPr lang="tr-TR" sz="1450" dirty="0" err="1">
                <a:solidFill>
                  <a:srgbClr val="373A3C"/>
                </a:solidFill>
                <a:highlight>
                  <a:schemeClr val="lt1"/>
                </a:highlight>
              </a:rPr>
              <a:t>does</a:t>
            </a:r>
            <a:r>
              <a:rPr lang="tr-TR" sz="1450" dirty="0">
                <a:solidFill>
                  <a:srgbClr val="373A3C"/>
                </a:solidFill>
                <a:highlight>
                  <a:schemeClr val="lt1"/>
                </a:highlight>
              </a:rPr>
              <a:t>, </a:t>
            </a:r>
            <a:r>
              <a:rPr lang="tr-TR" sz="1450" dirty="0" err="1">
                <a:solidFill>
                  <a:srgbClr val="373A3C"/>
                </a:solidFill>
                <a:highlight>
                  <a:schemeClr val="lt1"/>
                </a:highlight>
              </a:rPr>
              <a:t>why</a:t>
            </a:r>
            <a:r>
              <a:rPr lang="tr-TR" sz="1450" dirty="0">
                <a:solidFill>
                  <a:srgbClr val="373A3C"/>
                </a:solidFill>
                <a:highlight>
                  <a:schemeClr val="lt1"/>
                </a:highlight>
              </a:rPr>
              <a:t> </a:t>
            </a:r>
            <a:r>
              <a:rPr lang="tr-TR" sz="1450" dirty="0" err="1">
                <a:solidFill>
                  <a:srgbClr val="373A3C"/>
                </a:solidFill>
                <a:highlight>
                  <a:schemeClr val="lt1"/>
                </a:highlight>
              </a:rPr>
              <a:t>bother</a:t>
            </a:r>
            <a:r>
              <a:rPr lang="tr-TR" sz="1450" dirty="0">
                <a:solidFill>
                  <a:srgbClr val="373A3C"/>
                </a:solidFill>
                <a:highlight>
                  <a:schemeClr val="lt1"/>
                </a:highlight>
              </a:rPr>
              <a:t> </a:t>
            </a:r>
            <a:r>
              <a:rPr lang="tr-TR" sz="1450" dirty="0" err="1">
                <a:solidFill>
                  <a:srgbClr val="373A3C"/>
                </a:solidFill>
                <a:highlight>
                  <a:schemeClr val="lt1"/>
                </a:highlight>
              </a:rPr>
              <a:t>with</a:t>
            </a:r>
            <a:r>
              <a:rPr lang="tr-TR" sz="1450" dirty="0">
                <a:solidFill>
                  <a:srgbClr val="373A3C"/>
                </a:solidFill>
                <a:highlight>
                  <a:schemeClr val="lt1"/>
                </a:highlight>
              </a:rPr>
              <a:t> a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Why</a:t>
            </a:r>
            <a:r>
              <a:rPr lang="tr-TR" sz="1450" dirty="0">
                <a:solidFill>
                  <a:srgbClr val="373A3C"/>
                </a:solidFill>
                <a:highlight>
                  <a:schemeClr val="lt1"/>
                </a:highlight>
              </a:rPr>
              <a:t> not </a:t>
            </a:r>
            <a:r>
              <a:rPr lang="tr-TR" sz="1450" dirty="0" err="1">
                <a:solidFill>
                  <a:srgbClr val="373A3C"/>
                </a:solidFill>
                <a:highlight>
                  <a:schemeClr val="lt1"/>
                </a:highlight>
              </a:rPr>
              <a:t>just</a:t>
            </a:r>
            <a:r>
              <a:rPr lang="tr-TR" sz="1450" dirty="0">
                <a:solidFill>
                  <a:srgbClr val="373A3C"/>
                </a:solidFill>
                <a:highlight>
                  <a:schemeClr val="lt1"/>
                </a:highlight>
              </a:rPr>
              <a:t> </a:t>
            </a:r>
            <a:r>
              <a:rPr lang="tr-TR" sz="1450" dirty="0" err="1">
                <a:solidFill>
                  <a:srgbClr val="373A3C"/>
                </a:solidFill>
                <a:highlight>
                  <a:schemeClr val="lt1"/>
                </a:highlight>
              </a:rPr>
              <a:t>go</a:t>
            </a:r>
            <a:r>
              <a:rPr lang="tr-TR" sz="1450" dirty="0">
                <a:solidFill>
                  <a:srgbClr val="373A3C"/>
                </a:solidFill>
                <a:highlight>
                  <a:schemeClr val="lt1"/>
                </a:highlight>
              </a:rPr>
              <a:t> </a:t>
            </a:r>
            <a:r>
              <a:rPr lang="tr-TR" sz="1450" dirty="0" err="1">
                <a:solidFill>
                  <a:srgbClr val="373A3C"/>
                </a:solidFill>
                <a:highlight>
                  <a:schemeClr val="lt1"/>
                </a:highlight>
              </a:rPr>
              <a:t>straight</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website</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back</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0" algn="l" rtl="0">
              <a:lnSpc>
                <a:spcPct val="100000"/>
              </a:lnSpc>
              <a:spcBef>
                <a:spcPts val="0"/>
              </a:spcBef>
              <a:spcAft>
                <a:spcPts val="0"/>
              </a:spcAft>
              <a:buNone/>
            </a:pPr>
            <a:r>
              <a:rPr lang="tr-TR" sz="1450" dirty="0">
                <a:solidFill>
                  <a:srgbClr val="373A3C"/>
                </a:solidFill>
                <a:highlight>
                  <a:schemeClr val="lt1"/>
                </a:highlight>
              </a:rPr>
              <a:t>Modern </a:t>
            </a:r>
            <a:r>
              <a:rPr lang="tr-TR" sz="1450" dirty="0" err="1">
                <a:solidFill>
                  <a:srgbClr val="373A3C"/>
                </a:solidFill>
                <a:highlight>
                  <a:schemeClr val="lt1"/>
                </a:highlight>
              </a:rPr>
              <a:t>proxy</a:t>
            </a:r>
            <a:r>
              <a:rPr lang="tr-TR" sz="1450" dirty="0">
                <a:solidFill>
                  <a:srgbClr val="373A3C"/>
                </a:solidFill>
                <a:highlight>
                  <a:schemeClr val="lt1"/>
                </a:highlight>
              </a:rPr>
              <a:t> </a:t>
            </a:r>
            <a:r>
              <a:rPr lang="tr-TR" sz="1450" dirty="0" err="1">
                <a:solidFill>
                  <a:srgbClr val="373A3C"/>
                </a:solidFill>
                <a:highlight>
                  <a:schemeClr val="lt1"/>
                </a:highlight>
              </a:rPr>
              <a:t>servers</a:t>
            </a:r>
            <a:r>
              <a:rPr lang="tr-TR" sz="1450" dirty="0">
                <a:solidFill>
                  <a:srgbClr val="373A3C"/>
                </a:solidFill>
                <a:highlight>
                  <a:schemeClr val="lt1"/>
                </a:highlight>
              </a:rPr>
              <a:t> do </a:t>
            </a:r>
            <a:r>
              <a:rPr lang="tr-TR" sz="1450" dirty="0" err="1">
                <a:solidFill>
                  <a:srgbClr val="373A3C"/>
                </a:solidFill>
                <a:highlight>
                  <a:schemeClr val="lt1"/>
                </a:highlight>
              </a:rPr>
              <a:t>much</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than</a:t>
            </a:r>
            <a:r>
              <a:rPr lang="tr-TR" sz="1450" dirty="0">
                <a:solidFill>
                  <a:srgbClr val="373A3C"/>
                </a:solidFill>
                <a:highlight>
                  <a:schemeClr val="lt1"/>
                </a:highlight>
              </a:rPr>
              <a:t> </a:t>
            </a:r>
            <a:r>
              <a:rPr lang="tr-TR" sz="1450" dirty="0" err="1">
                <a:solidFill>
                  <a:srgbClr val="373A3C"/>
                </a:solidFill>
                <a:highlight>
                  <a:schemeClr val="lt1"/>
                </a:highlight>
              </a:rPr>
              <a:t>forwarding</a:t>
            </a:r>
            <a:r>
              <a:rPr lang="tr-TR" sz="1450" dirty="0">
                <a:solidFill>
                  <a:srgbClr val="373A3C"/>
                </a:solidFill>
                <a:highlight>
                  <a:schemeClr val="lt1"/>
                </a:highlight>
              </a:rPr>
              <a:t> web </a:t>
            </a:r>
            <a:r>
              <a:rPr lang="tr-TR" sz="1450" dirty="0" err="1">
                <a:solidFill>
                  <a:srgbClr val="373A3C"/>
                </a:solidFill>
                <a:highlight>
                  <a:schemeClr val="lt1"/>
                </a:highlight>
              </a:rPr>
              <a:t>requests</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name of data </a:t>
            </a:r>
            <a:r>
              <a:rPr lang="tr-TR" sz="1450" dirty="0" err="1">
                <a:solidFill>
                  <a:srgbClr val="373A3C"/>
                </a:solidFill>
                <a:highlight>
                  <a:schemeClr val="lt1"/>
                </a:highlight>
              </a:rPr>
              <a:t>security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network </a:t>
            </a:r>
            <a:r>
              <a:rPr lang="tr-TR" sz="1450" dirty="0" err="1">
                <a:solidFill>
                  <a:srgbClr val="373A3C"/>
                </a:solidFill>
                <a:highlight>
                  <a:schemeClr val="lt1"/>
                </a:highlight>
              </a:rPr>
              <a:t>performance</a:t>
            </a:r>
            <a:r>
              <a:rPr lang="tr-TR" sz="1450" dirty="0">
                <a:solidFill>
                  <a:srgbClr val="373A3C"/>
                </a:solidFill>
                <a:highlight>
                  <a:schemeClr val="lt1"/>
                </a:highlight>
              </a:rPr>
              <a:t>. Proxy </a:t>
            </a:r>
            <a:r>
              <a:rPr lang="tr-TR" sz="1450" dirty="0" err="1">
                <a:solidFill>
                  <a:srgbClr val="373A3C"/>
                </a:solidFill>
                <a:highlight>
                  <a:schemeClr val="lt1"/>
                </a:highlight>
              </a:rPr>
              <a:t>servers</a:t>
            </a:r>
            <a:r>
              <a:rPr lang="tr-TR" sz="1450" dirty="0">
                <a:solidFill>
                  <a:srgbClr val="373A3C"/>
                </a:solidFill>
                <a:highlight>
                  <a:schemeClr val="lt1"/>
                </a:highlight>
              </a:rPr>
              <a:t> </a:t>
            </a:r>
            <a:r>
              <a:rPr lang="tr-TR" sz="1450" dirty="0" err="1">
                <a:solidFill>
                  <a:srgbClr val="373A3C"/>
                </a:solidFill>
                <a:highlight>
                  <a:schemeClr val="lt1"/>
                </a:highlight>
              </a:rPr>
              <a:t>act</a:t>
            </a:r>
            <a:r>
              <a:rPr lang="tr-TR" sz="1450" dirty="0">
                <a:solidFill>
                  <a:srgbClr val="373A3C"/>
                </a:solidFill>
                <a:highlight>
                  <a:schemeClr val="lt1"/>
                </a:highlight>
              </a:rPr>
              <a:t> as a firewall </a:t>
            </a:r>
            <a:r>
              <a:rPr lang="tr-TR" sz="1450" dirty="0" err="1">
                <a:solidFill>
                  <a:srgbClr val="373A3C"/>
                </a:solidFill>
                <a:highlight>
                  <a:schemeClr val="lt1"/>
                </a:highlight>
              </a:rPr>
              <a:t>and</a:t>
            </a:r>
            <a:r>
              <a:rPr lang="tr-TR" sz="1450" dirty="0">
                <a:solidFill>
                  <a:srgbClr val="373A3C"/>
                </a:solidFill>
                <a:highlight>
                  <a:schemeClr val="lt1"/>
                </a:highlight>
              </a:rPr>
              <a:t> web </a:t>
            </a:r>
            <a:r>
              <a:rPr lang="tr-TR" sz="1450" dirty="0" err="1">
                <a:solidFill>
                  <a:srgbClr val="373A3C"/>
                </a:solidFill>
                <a:highlight>
                  <a:schemeClr val="lt1"/>
                </a:highlight>
              </a:rPr>
              <a:t>filter</a:t>
            </a:r>
            <a:r>
              <a:rPr lang="tr-TR" sz="1450" dirty="0">
                <a:solidFill>
                  <a:srgbClr val="373A3C"/>
                </a:solidFill>
                <a:highlight>
                  <a:schemeClr val="lt1"/>
                </a:highlight>
              </a:rPr>
              <a:t>, </a:t>
            </a:r>
            <a:r>
              <a:rPr lang="tr-TR" sz="1450" dirty="0" err="1">
                <a:solidFill>
                  <a:srgbClr val="373A3C"/>
                </a:solidFill>
                <a:highlight>
                  <a:schemeClr val="lt1"/>
                </a:highlight>
              </a:rPr>
              <a:t>provide</a:t>
            </a:r>
            <a:r>
              <a:rPr lang="tr-TR" sz="1450" dirty="0">
                <a:solidFill>
                  <a:srgbClr val="373A3C"/>
                </a:solidFill>
                <a:highlight>
                  <a:schemeClr val="lt1"/>
                </a:highlight>
              </a:rPr>
              <a:t> </a:t>
            </a:r>
            <a:r>
              <a:rPr lang="tr-TR" sz="1450" dirty="0" err="1">
                <a:solidFill>
                  <a:srgbClr val="373A3C"/>
                </a:solidFill>
                <a:highlight>
                  <a:schemeClr val="lt1"/>
                </a:highlight>
              </a:rPr>
              <a:t>shared</a:t>
            </a:r>
            <a:r>
              <a:rPr lang="tr-TR" sz="1450" dirty="0">
                <a:solidFill>
                  <a:srgbClr val="373A3C"/>
                </a:solidFill>
                <a:highlight>
                  <a:schemeClr val="lt1"/>
                </a:highlight>
              </a:rPr>
              <a:t> network </a:t>
            </a:r>
            <a:r>
              <a:rPr lang="tr-TR" sz="1450" dirty="0" err="1">
                <a:solidFill>
                  <a:srgbClr val="373A3C"/>
                </a:solidFill>
                <a:highlight>
                  <a:schemeClr val="lt1"/>
                </a:highlight>
              </a:rPr>
              <a:t>connections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cache</a:t>
            </a:r>
            <a:r>
              <a:rPr lang="tr-TR" sz="1450" dirty="0">
                <a:solidFill>
                  <a:srgbClr val="373A3C"/>
                </a:solidFill>
                <a:highlight>
                  <a:schemeClr val="lt1"/>
                </a:highlight>
              </a:rPr>
              <a:t> data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speed</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common</a:t>
            </a:r>
            <a:r>
              <a:rPr lang="tr-TR" sz="1450" dirty="0">
                <a:solidFill>
                  <a:srgbClr val="373A3C"/>
                </a:solidFill>
                <a:highlight>
                  <a:schemeClr val="lt1"/>
                </a:highlight>
              </a:rPr>
              <a:t> </a:t>
            </a:r>
            <a:r>
              <a:rPr lang="tr-TR" sz="1450" dirty="0" err="1">
                <a:solidFill>
                  <a:srgbClr val="373A3C"/>
                </a:solidFill>
                <a:highlight>
                  <a:schemeClr val="lt1"/>
                </a:highlight>
              </a:rPr>
              <a:t>requests</a:t>
            </a:r>
            <a:r>
              <a:rPr lang="tr-TR" sz="1450" dirty="0">
                <a:solidFill>
                  <a:srgbClr val="373A3C"/>
                </a:solidFill>
                <a:highlight>
                  <a:schemeClr val="lt1"/>
                </a:highlight>
              </a:rPr>
              <a:t>. A </a:t>
            </a:r>
            <a:r>
              <a:rPr lang="tr-TR" sz="1450" dirty="0" err="1">
                <a:solidFill>
                  <a:srgbClr val="373A3C"/>
                </a:solidFill>
                <a:highlight>
                  <a:schemeClr val="lt1"/>
                </a:highlight>
              </a:rPr>
              <a:t>good</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keeps</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internal</a:t>
            </a:r>
            <a:r>
              <a:rPr lang="tr-TR" sz="1450" dirty="0">
                <a:solidFill>
                  <a:srgbClr val="373A3C"/>
                </a:solidFill>
                <a:highlight>
                  <a:schemeClr val="lt1"/>
                </a:highlight>
              </a:rPr>
              <a:t> network </a:t>
            </a:r>
            <a:r>
              <a:rPr lang="tr-TR" sz="1450" dirty="0" err="1">
                <a:solidFill>
                  <a:srgbClr val="373A3C"/>
                </a:solidFill>
                <a:highlight>
                  <a:schemeClr val="lt1"/>
                </a:highlight>
              </a:rPr>
              <a:t>protected</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bad</a:t>
            </a:r>
            <a:r>
              <a:rPr lang="tr-TR" sz="1450" dirty="0">
                <a:solidFill>
                  <a:srgbClr val="373A3C"/>
                </a:solidFill>
                <a:highlight>
                  <a:schemeClr val="lt1"/>
                </a:highlight>
              </a:rPr>
              <a:t> </a:t>
            </a:r>
            <a:r>
              <a:rPr lang="tr-TR" sz="1450" dirty="0" err="1">
                <a:solidFill>
                  <a:srgbClr val="373A3C"/>
                </a:solidFill>
                <a:highlight>
                  <a:schemeClr val="lt1"/>
                </a:highlight>
              </a:rPr>
              <a:t>stuff</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lives</a:t>
            </a:r>
            <a:r>
              <a:rPr lang="tr-TR" sz="1450" dirty="0">
                <a:solidFill>
                  <a:srgbClr val="373A3C"/>
                </a:solidFill>
                <a:highlight>
                  <a:schemeClr val="lt1"/>
                </a:highlight>
              </a:rPr>
              <a:t> </a:t>
            </a:r>
            <a:r>
              <a:rPr lang="tr-TR" sz="1450" dirty="0" err="1">
                <a:solidFill>
                  <a:srgbClr val="373A3C"/>
                </a:solidFill>
                <a:highlight>
                  <a:schemeClr val="lt1"/>
                </a:highlight>
              </a:rPr>
              <a:t>out</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wild</a:t>
            </a:r>
            <a:r>
              <a:rPr lang="tr-TR" sz="1450" dirty="0">
                <a:solidFill>
                  <a:srgbClr val="373A3C"/>
                </a:solidFill>
                <a:highlight>
                  <a:schemeClr val="lt1"/>
                </a:highlight>
              </a:rPr>
              <a:t> internet. </a:t>
            </a:r>
            <a:r>
              <a:rPr lang="tr-TR" sz="1450" dirty="0" err="1">
                <a:solidFill>
                  <a:srgbClr val="373A3C"/>
                </a:solidFill>
                <a:highlight>
                  <a:schemeClr val="lt1"/>
                </a:highlight>
              </a:rPr>
              <a:t>Lastly</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a:t>
            </a:r>
            <a:r>
              <a:rPr lang="tr-TR" sz="1450" dirty="0" err="1">
                <a:solidFill>
                  <a:srgbClr val="373A3C"/>
                </a:solidFill>
                <a:highlight>
                  <a:schemeClr val="lt1"/>
                </a:highlight>
              </a:rPr>
              <a:t>servers</a:t>
            </a:r>
            <a:r>
              <a:rPr lang="tr-TR" sz="1450" dirty="0">
                <a:solidFill>
                  <a:srgbClr val="373A3C"/>
                </a:solidFill>
                <a:highlight>
                  <a:schemeClr val="lt1"/>
                </a:highlight>
              </a:rPr>
              <a:t> can </a:t>
            </a:r>
            <a:r>
              <a:rPr lang="tr-TR" sz="1450" dirty="0" err="1">
                <a:solidFill>
                  <a:srgbClr val="373A3C"/>
                </a:solidFill>
                <a:highlight>
                  <a:schemeClr val="lt1"/>
                </a:highlight>
              </a:rPr>
              <a:t>provide</a:t>
            </a:r>
            <a:r>
              <a:rPr lang="tr-TR" sz="1450" dirty="0">
                <a:solidFill>
                  <a:srgbClr val="373A3C"/>
                </a:solidFill>
                <a:highlight>
                  <a:schemeClr val="lt1"/>
                </a:highlight>
              </a:rPr>
              <a:t> a </a:t>
            </a:r>
            <a:r>
              <a:rPr lang="tr-TR" sz="1450" dirty="0" err="1">
                <a:solidFill>
                  <a:srgbClr val="373A3C"/>
                </a:solidFill>
                <a:highlight>
                  <a:schemeClr val="lt1"/>
                </a:highlight>
              </a:rPr>
              <a:t>high</a:t>
            </a:r>
            <a:r>
              <a:rPr lang="tr-TR" sz="1450" dirty="0">
                <a:solidFill>
                  <a:srgbClr val="373A3C"/>
                </a:solidFill>
                <a:highlight>
                  <a:schemeClr val="lt1"/>
                </a:highlight>
              </a:rPr>
              <a:t> </a:t>
            </a:r>
            <a:r>
              <a:rPr lang="tr-TR" sz="1450" dirty="0" err="1">
                <a:solidFill>
                  <a:srgbClr val="373A3C"/>
                </a:solidFill>
                <a:highlight>
                  <a:schemeClr val="lt1"/>
                </a:highlight>
              </a:rPr>
              <a:t>level</a:t>
            </a:r>
            <a:r>
              <a:rPr lang="tr-TR" sz="1450" dirty="0">
                <a:solidFill>
                  <a:srgbClr val="373A3C"/>
                </a:solidFill>
                <a:highlight>
                  <a:schemeClr val="lt1"/>
                </a:highlight>
              </a:rPr>
              <a:t> of </a:t>
            </a:r>
            <a:r>
              <a:rPr lang="tr-TR" sz="1450" dirty="0" err="1">
                <a:solidFill>
                  <a:srgbClr val="373A3C"/>
                </a:solidFill>
                <a:highlight>
                  <a:schemeClr val="lt1"/>
                </a:highlight>
              </a:rPr>
              <a:t>privacy</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0" algn="l" rtl="0">
              <a:spcBef>
                <a:spcPts val="0"/>
              </a:spcBef>
              <a:spcAft>
                <a:spcPts val="0"/>
              </a:spcAft>
              <a:buNone/>
            </a:pPr>
            <a:r>
              <a:rPr lang="tr-TR" sz="1450" b="1" dirty="0">
                <a:solidFill>
                  <a:srgbClr val="373A3C"/>
                </a:solidFill>
                <a:highlight>
                  <a:schemeClr val="lt1"/>
                </a:highlight>
              </a:rPr>
              <a:t>How </a:t>
            </a:r>
            <a:r>
              <a:rPr lang="tr-TR" sz="1450" b="1" dirty="0" err="1">
                <a:solidFill>
                  <a:srgbClr val="373A3C"/>
                </a:solidFill>
                <a:highlight>
                  <a:schemeClr val="lt1"/>
                </a:highlight>
              </a:rPr>
              <a:t>Does</a:t>
            </a:r>
            <a:r>
              <a:rPr lang="tr-TR" sz="1450" b="1" dirty="0">
                <a:solidFill>
                  <a:srgbClr val="373A3C"/>
                </a:solidFill>
                <a:highlight>
                  <a:schemeClr val="lt1"/>
                </a:highlight>
              </a:rPr>
              <a:t> a Proxy Server </a:t>
            </a:r>
            <a:r>
              <a:rPr lang="tr-TR" sz="1450" b="1" dirty="0" err="1">
                <a:solidFill>
                  <a:srgbClr val="373A3C"/>
                </a:solidFill>
                <a:highlight>
                  <a:schemeClr val="lt1"/>
                </a:highlight>
              </a:rPr>
              <a:t>Operate</a:t>
            </a:r>
            <a:r>
              <a:rPr lang="tr-TR" sz="1450" b="1" dirty="0">
                <a:solidFill>
                  <a:srgbClr val="373A3C"/>
                </a:solidFill>
                <a:highlight>
                  <a:schemeClr val="lt1"/>
                </a:highlight>
              </a:rPr>
              <a:t>?</a:t>
            </a:r>
            <a:endParaRPr sz="1450" b="1" dirty="0">
              <a:solidFill>
                <a:srgbClr val="373A3C"/>
              </a:solidFill>
              <a:highlight>
                <a:schemeClr val="lt1"/>
              </a:highlight>
            </a:endParaRPr>
          </a:p>
          <a:p>
            <a:pPr marL="457200" lvl="0" indent="0" algn="l" rtl="0">
              <a:spcBef>
                <a:spcPts val="0"/>
              </a:spcBef>
              <a:spcAft>
                <a:spcPts val="0"/>
              </a:spcAft>
              <a:buNone/>
            </a:pPr>
            <a:r>
              <a:rPr lang="tr-TR" sz="1450" dirty="0" err="1">
                <a:solidFill>
                  <a:srgbClr val="373A3C"/>
                </a:solidFill>
                <a:highlight>
                  <a:schemeClr val="lt1"/>
                </a:highlight>
              </a:rPr>
              <a:t>Every</a:t>
            </a:r>
            <a:r>
              <a:rPr lang="tr-TR" sz="1450" dirty="0">
                <a:solidFill>
                  <a:srgbClr val="373A3C"/>
                </a:solidFill>
                <a:highlight>
                  <a:schemeClr val="lt1"/>
                </a:highlight>
              </a:rPr>
              <a:t> </a:t>
            </a:r>
            <a:r>
              <a:rPr lang="tr-TR" sz="1450" dirty="0" err="1">
                <a:solidFill>
                  <a:srgbClr val="373A3C"/>
                </a:solidFill>
                <a:highlight>
                  <a:schemeClr val="lt1"/>
                </a:highlight>
              </a:rPr>
              <a:t>computer</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internet </a:t>
            </a:r>
            <a:r>
              <a:rPr lang="tr-TR" sz="1450" dirty="0" err="1">
                <a:solidFill>
                  <a:srgbClr val="373A3C"/>
                </a:solidFill>
                <a:highlight>
                  <a:schemeClr val="lt1"/>
                </a:highlight>
              </a:rPr>
              <a:t>needs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have</a:t>
            </a:r>
            <a:r>
              <a:rPr lang="tr-TR" sz="1450" dirty="0">
                <a:solidFill>
                  <a:srgbClr val="373A3C"/>
                </a:solidFill>
                <a:highlight>
                  <a:schemeClr val="lt1"/>
                </a:highlight>
              </a:rPr>
              <a:t> a </a:t>
            </a:r>
            <a:r>
              <a:rPr lang="tr-TR" sz="1450" dirty="0" err="1">
                <a:solidFill>
                  <a:srgbClr val="373A3C"/>
                </a:solidFill>
                <a:highlight>
                  <a:schemeClr val="lt1"/>
                </a:highlight>
              </a:rPr>
              <a:t>unique</a:t>
            </a:r>
            <a:r>
              <a:rPr lang="tr-TR" sz="1450" dirty="0">
                <a:solidFill>
                  <a:srgbClr val="373A3C"/>
                </a:solidFill>
                <a:highlight>
                  <a:schemeClr val="lt1"/>
                </a:highlight>
              </a:rPr>
              <a:t> Internet Protocol (IP) </a:t>
            </a:r>
            <a:r>
              <a:rPr lang="tr-TR" sz="1450" dirty="0" err="1">
                <a:solidFill>
                  <a:srgbClr val="373A3C"/>
                </a:solidFill>
                <a:highlight>
                  <a:schemeClr val="lt1"/>
                </a:highlight>
              </a:rPr>
              <a:t>Address</a:t>
            </a:r>
            <a:r>
              <a:rPr lang="tr-TR" sz="1450" dirty="0">
                <a:solidFill>
                  <a:srgbClr val="373A3C"/>
                </a:solidFill>
                <a:highlight>
                  <a:schemeClr val="lt1"/>
                </a:highlight>
              </a:rPr>
              <a:t>. </a:t>
            </a:r>
            <a:endParaRPr sz="1450" dirty="0">
              <a:solidFill>
                <a:srgbClr val="373A3C"/>
              </a:solidFill>
              <a:highlight>
                <a:schemeClr val="lt1"/>
              </a:highlight>
            </a:endParaRPr>
          </a:p>
          <a:p>
            <a:pPr marL="457200" lvl="0" indent="0" algn="l" rtl="0">
              <a:spcBef>
                <a:spcPts val="0"/>
              </a:spcBef>
              <a:spcAft>
                <a:spcPts val="0"/>
              </a:spcAft>
              <a:buNone/>
            </a:pPr>
            <a:endParaRPr sz="1450" dirty="0">
              <a:solidFill>
                <a:srgbClr val="373A3C"/>
              </a:solidFill>
              <a:highlight>
                <a:schemeClr val="lt1"/>
              </a:highlight>
            </a:endParaRPr>
          </a:p>
          <a:p>
            <a:pPr marL="457200" lvl="0" indent="0" algn="l" rtl="0">
              <a:spcBef>
                <a:spcPts val="0"/>
              </a:spcBef>
              <a:spcAft>
                <a:spcPts val="0"/>
              </a:spcAft>
              <a:buNone/>
            </a:pPr>
            <a:r>
              <a:rPr lang="tr-TR" sz="1450" dirty="0">
                <a:solidFill>
                  <a:srgbClr val="373A3C"/>
                </a:solidFill>
                <a:highlight>
                  <a:schemeClr val="lt1"/>
                </a:highlight>
              </a:rPr>
              <a:t>A </a:t>
            </a:r>
            <a:r>
              <a:rPr lang="tr-TR" sz="1450" dirty="0" err="1">
                <a:solidFill>
                  <a:srgbClr val="373A3C"/>
                </a:solidFill>
                <a:highlight>
                  <a:schemeClr val="lt1"/>
                </a:highlight>
              </a:rPr>
              <a:t>proxy</a:t>
            </a:r>
            <a:r>
              <a:rPr lang="tr-TR" sz="1450" dirty="0">
                <a:solidFill>
                  <a:srgbClr val="373A3C"/>
                </a:solidFill>
                <a:highlight>
                  <a:schemeClr val="lt1"/>
                </a:highlight>
              </a:rPr>
              <a:t> server is </a:t>
            </a:r>
            <a:r>
              <a:rPr lang="tr-TR" sz="1450" dirty="0" err="1">
                <a:solidFill>
                  <a:srgbClr val="373A3C"/>
                </a:solidFill>
                <a:highlight>
                  <a:schemeClr val="lt1"/>
                </a:highlight>
              </a:rPr>
              <a:t>basically</a:t>
            </a:r>
            <a:r>
              <a:rPr lang="tr-TR" sz="1450" dirty="0">
                <a:solidFill>
                  <a:srgbClr val="373A3C"/>
                </a:solidFill>
                <a:highlight>
                  <a:schemeClr val="lt1"/>
                </a:highlight>
              </a:rPr>
              <a:t> a </a:t>
            </a:r>
            <a:r>
              <a:rPr lang="tr-TR" sz="1450" dirty="0" err="1">
                <a:solidFill>
                  <a:srgbClr val="373A3C"/>
                </a:solidFill>
                <a:highlight>
                  <a:schemeClr val="lt1"/>
                </a:highlight>
              </a:rPr>
              <a:t>computer</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internet </a:t>
            </a:r>
            <a:r>
              <a:rPr lang="tr-TR" sz="1450" dirty="0" err="1">
                <a:solidFill>
                  <a:srgbClr val="373A3C"/>
                </a:solidFill>
                <a:highlight>
                  <a:schemeClr val="lt1"/>
                </a:highlight>
              </a:rPr>
              <a:t>with</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own</a:t>
            </a:r>
            <a:r>
              <a:rPr lang="tr-TR" sz="1450" dirty="0">
                <a:solidFill>
                  <a:srgbClr val="373A3C"/>
                </a:solidFill>
                <a:highlight>
                  <a:schemeClr val="lt1"/>
                </a:highlight>
              </a:rPr>
              <a:t> IP </a:t>
            </a:r>
            <a:r>
              <a:rPr lang="tr-TR" sz="1450" dirty="0" err="1">
                <a:solidFill>
                  <a:srgbClr val="373A3C"/>
                </a:solidFill>
                <a:highlight>
                  <a:schemeClr val="lt1"/>
                </a:highlight>
              </a:rPr>
              <a:t>address</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computer</a:t>
            </a:r>
            <a:r>
              <a:rPr lang="tr-TR" sz="1450" dirty="0">
                <a:solidFill>
                  <a:srgbClr val="373A3C"/>
                </a:solidFill>
                <a:highlight>
                  <a:schemeClr val="lt1"/>
                </a:highlight>
              </a:rPr>
              <a:t> </a:t>
            </a:r>
            <a:r>
              <a:rPr lang="tr-TR" sz="1450" dirty="0" err="1">
                <a:solidFill>
                  <a:srgbClr val="373A3C"/>
                </a:solidFill>
                <a:highlight>
                  <a:schemeClr val="lt1"/>
                </a:highlight>
              </a:rPr>
              <a:t>knows</a:t>
            </a:r>
            <a:r>
              <a:rPr lang="tr-TR" sz="1450" dirty="0">
                <a:solidFill>
                  <a:srgbClr val="373A3C"/>
                </a:solidFill>
                <a:highlight>
                  <a:schemeClr val="lt1"/>
                </a:highlight>
              </a:rPr>
              <a:t>. </a:t>
            </a:r>
            <a:r>
              <a:rPr lang="tr-TR" sz="1450" dirty="0" err="1">
                <a:solidFill>
                  <a:srgbClr val="373A3C"/>
                </a:solidFill>
                <a:highlight>
                  <a:schemeClr val="lt1"/>
                </a:highlight>
              </a:rPr>
              <a:t>When</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 web </a:t>
            </a:r>
            <a:r>
              <a:rPr lang="tr-TR" sz="1450" dirty="0" err="1">
                <a:solidFill>
                  <a:srgbClr val="373A3C"/>
                </a:solidFill>
                <a:highlight>
                  <a:schemeClr val="lt1"/>
                </a:highlight>
              </a:rPr>
              <a:t>request</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request</a:t>
            </a:r>
            <a:r>
              <a:rPr lang="tr-TR" sz="1450" dirty="0">
                <a:solidFill>
                  <a:srgbClr val="373A3C"/>
                </a:solidFill>
                <a:highlight>
                  <a:schemeClr val="lt1"/>
                </a:highlight>
              </a:rPr>
              <a:t> </a:t>
            </a:r>
            <a:r>
              <a:rPr lang="tr-TR" sz="1450" dirty="0" err="1">
                <a:solidFill>
                  <a:srgbClr val="373A3C"/>
                </a:solidFill>
                <a:highlight>
                  <a:schemeClr val="lt1"/>
                </a:highlight>
              </a:rPr>
              <a:t>goes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first</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makes</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web </a:t>
            </a:r>
            <a:r>
              <a:rPr lang="tr-TR" sz="1450" dirty="0" err="1">
                <a:solidFill>
                  <a:srgbClr val="373A3C"/>
                </a:solidFill>
                <a:highlight>
                  <a:schemeClr val="lt1"/>
                </a:highlight>
              </a:rPr>
              <a:t>request</a:t>
            </a:r>
            <a:r>
              <a:rPr lang="tr-TR" sz="1450" dirty="0">
                <a:solidFill>
                  <a:srgbClr val="373A3C"/>
                </a:solidFill>
                <a:highlight>
                  <a:schemeClr val="lt1"/>
                </a:highlight>
              </a:rPr>
              <a:t> on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behalf</a:t>
            </a:r>
            <a:r>
              <a:rPr lang="tr-TR" sz="1450" dirty="0">
                <a:solidFill>
                  <a:srgbClr val="373A3C"/>
                </a:solidFill>
                <a:highlight>
                  <a:schemeClr val="lt1"/>
                </a:highlight>
              </a:rPr>
              <a:t>, </a:t>
            </a:r>
            <a:r>
              <a:rPr lang="tr-TR" sz="1450" dirty="0" err="1">
                <a:solidFill>
                  <a:srgbClr val="373A3C"/>
                </a:solidFill>
                <a:highlight>
                  <a:schemeClr val="lt1"/>
                </a:highlight>
              </a:rPr>
              <a:t>collects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response</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web server,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forwards</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web </a:t>
            </a:r>
            <a:r>
              <a:rPr lang="tr-TR" sz="1450" dirty="0" err="1">
                <a:solidFill>
                  <a:srgbClr val="373A3C"/>
                </a:solidFill>
                <a:highlight>
                  <a:schemeClr val="lt1"/>
                </a:highlight>
              </a:rPr>
              <a:t>page</a:t>
            </a:r>
            <a:r>
              <a:rPr lang="tr-TR" sz="1450" dirty="0">
                <a:solidFill>
                  <a:srgbClr val="373A3C"/>
                </a:solidFill>
                <a:highlight>
                  <a:schemeClr val="lt1"/>
                </a:highlight>
              </a:rPr>
              <a:t> data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can </a:t>
            </a:r>
            <a:r>
              <a:rPr lang="tr-TR" sz="1450" dirty="0" err="1">
                <a:solidFill>
                  <a:srgbClr val="373A3C"/>
                </a:solidFill>
                <a:highlight>
                  <a:schemeClr val="lt1"/>
                </a:highlight>
              </a:rPr>
              <a:t>see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page</a:t>
            </a:r>
            <a:r>
              <a:rPr lang="tr-TR" sz="1450" dirty="0">
                <a:solidFill>
                  <a:srgbClr val="373A3C"/>
                </a:solidFill>
                <a:highlight>
                  <a:schemeClr val="lt1"/>
                </a:highlight>
              </a:rPr>
              <a:t> in </a:t>
            </a:r>
            <a:r>
              <a:rPr lang="tr-TR" sz="1450" dirty="0" err="1">
                <a:solidFill>
                  <a:srgbClr val="373A3C"/>
                </a:solidFill>
                <a:highlight>
                  <a:schemeClr val="lt1"/>
                </a:highlight>
              </a:rPr>
              <a:t>your</a:t>
            </a:r>
            <a:r>
              <a:rPr lang="tr-TR" sz="1450" dirty="0">
                <a:solidFill>
                  <a:srgbClr val="373A3C"/>
                </a:solidFill>
                <a:highlight>
                  <a:schemeClr val="lt1"/>
                </a:highlight>
              </a:rPr>
              <a:t> browser.</a:t>
            </a:r>
            <a:endParaRPr sz="1450" dirty="0">
              <a:solidFill>
                <a:srgbClr val="373A3C"/>
              </a:solidFill>
              <a:highlight>
                <a:schemeClr val="lt1"/>
              </a:highlight>
            </a:endParaRPr>
          </a:p>
          <a:p>
            <a:pPr marL="457200" lvl="0" indent="0" algn="l" rtl="0">
              <a:spcBef>
                <a:spcPts val="0"/>
              </a:spcBef>
              <a:spcAft>
                <a:spcPts val="0"/>
              </a:spcAft>
              <a:buNone/>
            </a:pPr>
            <a:endParaRPr sz="1450" dirty="0">
              <a:solidFill>
                <a:srgbClr val="373A3C"/>
              </a:solidFill>
              <a:highlight>
                <a:schemeClr val="lt1"/>
              </a:highlight>
            </a:endParaRPr>
          </a:p>
          <a:p>
            <a:pPr marL="457200" lvl="0" indent="0" algn="l" rtl="0">
              <a:spcBef>
                <a:spcPts val="0"/>
              </a:spcBef>
              <a:spcAft>
                <a:spcPts val="0"/>
              </a:spcAft>
              <a:buNone/>
            </a:pPr>
            <a:r>
              <a:rPr lang="tr-TR" sz="1450" dirty="0" err="1">
                <a:solidFill>
                  <a:srgbClr val="373A3C"/>
                </a:solidFill>
                <a:highlight>
                  <a:schemeClr val="lt1"/>
                </a:highlight>
              </a:rPr>
              <a:t>When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forwards</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web </a:t>
            </a:r>
            <a:r>
              <a:rPr lang="tr-TR" sz="1450" dirty="0" err="1">
                <a:solidFill>
                  <a:srgbClr val="373A3C"/>
                </a:solidFill>
                <a:highlight>
                  <a:schemeClr val="lt1"/>
                </a:highlight>
              </a:rPr>
              <a:t>requests</a:t>
            </a:r>
            <a:r>
              <a:rPr lang="tr-TR" sz="1450" dirty="0">
                <a:solidFill>
                  <a:srgbClr val="373A3C"/>
                </a:solidFill>
                <a:highlight>
                  <a:schemeClr val="lt1"/>
                </a:highlight>
              </a:rPr>
              <a:t>, it can </a:t>
            </a:r>
            <a:r>
              <a:rPr lang="tr-TR" sz="1450" dirty="0" err="1">
                <a:solidFill>
                  <a:srgbClr val="373A3C"/>
                </a:solidFill>
                <a:highlight>
                  <a:schemeClr val="lt1"/>
                </a:highlight>
              </a:rPr>
              <a:t>make</a:t>
            </a:r>
            <a:r>
              <a:rPr lang="tr-TR" sz="1450" dirty="0">
                <a:solidFill>
                  <a:srgbClr val="373A3C"/>
                </a:solidFill>
                <a:highlight>
                  <a:schemeClr val="lt1"/>
                </a:highlight>
              </a:rPr>
              <a:t> </a:t>
            </a:r>
            <a:r>
              <a:rPr lang="tr-TR" sz="1450" dirty="0" err="1">
                <a:solidFill>
                  <a:srgbClr val="373A3C"/>
                </a:solidFill>
                <a:highlight>
                  <a:schemeClr val="lt1"/>
                </a:highlight>
              </a:rPr>
              <a:t>changes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still</a:t>
            </a:r>
            <a:r>
              <a:rPr lang="tr-TR" sz="1450" dirty="0">
                <a:solidFill>
                  <a:srgbClr val="373A3C"/>
                </a:solidFill>
                <a:highlight>
                  <a:schemeClr val="lt1"/>
                </a:highlight>
              </a:rPr>
              <a:t> </a:t>
            </a:r>
            <a:r>
              <a:rPr lang="tr-TR" sz="1450" dirty="0" err="1">
                <a:solidFill>
                  <a:srgbClr val="373A3C"/>
                </a:solidFill>
                <a:highlight>
                  <a:schemeClr val="lt1"/>
                </a:highlight>
              </a:rPr>
              <a:t>get</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expect</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see</a:t>
            </a:r>
            <a:r>
              <a:rPr lang="tr-TR" sz="1450" dirty="0">
                <a:solidFill>
                  <a:srgbClr val="373A3C"/>
                </a:solidFill>
                <a:highlight>
                  <a:schemeClr val="lt1"/>
                </a:highlight>
              </a:rPr>
              <a:t>. A </a:t>
            </a:r>
            <a:r>
              <a:rPr lang="tr-TR" sz="1450" dirty="0" err="1">
                <a:solidFill>
                  <a:srgbClr val="373A3C"/>
                </a:solidFill>
                <a:highlight>
                  <a:schemeClr val="lt1"/>
                </a:highlight>
              </a:rPr>
              <a:t>proxy</a:t>
            </a:r>
            <a:r>
              <a:rPr lang="tr-TR" sz="1450" dirty="0">
                <a:solidFill>
                  <a:srgbClr val="373A3C"/>
                </a:solidFill>
                <a:highlight>
                  <a:schemeClr val="lt1"/>
                </a:highlight>
              </a:rPr>
              <a:t> server can </a:t>
            </a:r>
            <a:r>
              <a:rPr lang="tr-TR" sz="1450" dirty="0" err="1">
                <a:solidFill>
                  <a:srgbClr val="373A3C"/>
                </a:solidFill>
                <a:highlight>
                  <a:schemeClr val="lt1"/>
                </a:highlight>
              </a:rPr>
              <a:t>change</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IP </a:t>
            </a:r>
            <a:r>
              <a:rPr lang="tr-TR" sz="1450" dirty="0" err="1">
                <a:solidFill>
                  <a:srgbClr val="373A3C"/>
                </a:solidFill>
                <a:highlight>
                  <a:schemeClr val="lt1"/>
                </a:highlight>
              </a:rPr>
              <a:t>address</a:t>
            </a:r>
            <a:r>
              <a:rPr lang="tr-TR" sz="1450" dirty="0">
                <a:solidFill>
                  <a:srgbClr val="373A3C"/>
                </a:solidFill>
                <a:highlight>
                  <a:schemeClr val="lt1"/>
                </a:highlight>
              </a:rPr>
              <a:t>,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web server </a:t>
            </a:r>
            <a:r>
              <a:rPr lang="tr-TR" sz="1450" dirty="0" err="1">
                <a:solidFill>
                  <a:srgbClr val="373A3C"/>
                </a:solidFill>
                <a:highlight>
                  <a:schemeClr val="lt1"/>
                </a:highlight>
              </a:rPr>
              <a:t>doesn’t</a:t>
            </a:r>
            <a:r>
              <a:rPr lang="tr-TR" sz="1450" dirty="0">
                <a:solidFill>
                  <a:srgbClr val="373A3C"/>
                </a:solidFill>
                <a:highlight>
                  <a:schemeClr val="lt1"/>
                </a:highlight>
              </a:rPr>
              <a:t> </a:t>
            </a:r>
            <a:r>
              <a:rPr lang="tr-TR" sz="1450" dirty="0" err="1">
                <a:solidFill>
                  <a:srgbClr val="373A3C"/>
                </a:solidFill>
                <a:highlight>
                  <a:schemeClr val="lt1"/>
                </a:highlight>
              </a:rPr>
              <a:t>know</a:t>
            </a:r>
            <a:r>
              <a:rPr lang="tr-TR" sz="1450" dirty="0">
                <a:solidFill>
                  <a:srgbClr val="373A3C"/>
                </a:solidFill>
                <a:highlight>
                  <a:schemeClr val="lt1"/>
                </a:highlight>
              </a:rPr>
              <a:t> </a:t>
            </a:r>
            <a:r>
              <a:rPr lang="tr-TR" sz="1450" dirty="0" err="1">
                <a:solidFill>
                  <a:srgbClr val="373A3C"/>
                </a:solidFill>
                <a:highlight>
                  <a:schemeClr val="lt1"/>
                </a:highlight>
              </a:rPr>
              <a:t>exactly</a:t>
            </a:r>
            <a:r>
              <a:rPr lang="tr-TR" sz="1450" dirty="0">
                <a:solidFill>
                  <a:srgbClr val="373A3C"/>
                </a:solidFill>
                <a:highlight>
                  <a:schemeClr val="lt1"/>
                </a:highlight>
              </a:rPr>
              <a:t> </a:t>
            </a:r>
            <a:r>
              <a:rPr lang="tr-TR" sz="1450" dirty="0" err="1">
                <a:solidFill>
                  <a:srgbClr val="373A3C"/>
                </a:solidFill>
                <a:highlight>
                  <a:schemeClr val="lt1"/>
                </a:highlight>
              </a:rPr>
              <a:t>where</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world</a:t>
            </a:r>
            <a:r>
              <a:rPr lang="tr-TR" sz="1450" dirty="0">
                <a:solidFill>
                  <a:srgbClr val="373A3C"/>
                </a:solidFill>
                <a:highlight>
                  <a:schemeClr val="lt1"/>
                </a:highlight>
              </a:rPr>
              <a:t>. </a:t>
            </a:r>
            <a:r>
              <a:rPr lang="tr-TR" sz="1450" dirty="0" err="1">
                <a:solidFill>
                  <a:srgbClr val="373A3C"/>
                </a:solidFill>
                <a:highlight>
                  <a:schemeClr val="lt1"/>
                </a:highlight>
              </a:rPr>
              <a:t>It</a:t>
            </a:r>
            <a:r>
              <a:rPr lang="tr-TR" sz="1450" dirty="0">
                <a:solidFill>
                  <a:srgbClr val="373A3C"/>
                </a:solidFill>
                <a:highlight>
                  <a:schemeClr val="lt1"/>
                </a:highlight>
              </a:rPr>
              <a:t> can </a:t>
            </a:r>
            <a:r>
              <a:rPr lang="tr-TR" sz="1450" dirty="0" err="1">
                <a:solidFill>
                  <a:srgbClr val="373A3C"/>
                </a:solidFill>
                <a:highlight>
                  <a:schemeClr val="lt1"/>
                </a:highlight>
              </a:rPr>
              <a:t>encrypt</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data,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data is </a:t>
            </a:r>
            <a:r>
              <a:rPr lang="tr-TR" sz="1450" dirty="0" err="1">
                <a:solidFill>
                  <a:srgbClr val="373A3C"/>
                </a:solidFill>
                <a:highlight>
                  <a:schemeClr val="lt1"/>
                </a:highlight>
              </a:rPr>
              <a:t>unreadable</a:t>
            </a:r>
            <a:r>
              <a:rPr lang="tr-TR" sz="1450" dirty="0">
                <a:solidFill>
                  <a:srgbClr val="373A3C"/>
                </a:solidFill>
                <a:highlight>
                  <a:schemeClr val="lt1"/>
                </a:highlight>
              </a:rPr>
              <a:t> in transit.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lastly</a:t>
            </a:r>
            <a:r>
              <a:rPr lang="tr-TR" sz="1450" dirty="0">
                <a:solidFill>
                  <a:srgbClr val="373A3C"/>
                </a:solidFill>
                <a:highlight>
                  <a:schemeClr val="lt1"/>
                </a:highlight>
              </a:rPr>
              <a:t>, a </a:t>
            </a:r>
            <a:r>
              <a:rPr lang="tr-TR" sz="1450" dirty="0" err="1">
                <a:solidFill>
                  <a:srgbClr val="373A3C"/>
                </a:solidFill>
                <a:highlight>
                  <a:schemeClr val="lt1"/>
                </a:highlight>
              </a:rPr>
              <a:t>proxy</a:t>
            </a:r>
            <a:r>
              <a:rPr lang="tr-TR" sz="1450" dirty="0">
                <a:solidFill>
                  <a:srgbClr val="373A3C"/>
                </a:solidFill>
                <a:highlight>
                  <a:schemeClr val="lt1"/>
                </a:highlight>
              </a:rPr>
              <a:t> server can </a:t>
            </a:r>
            <a:r>
              <a:rPr lang="tr-TR" sz="1450" dirty="0" err="1">
                <a:solidFill>
                  <a:srgbClr val="373A3C"/>
                </a:solidFill>
                <a:highlight>
                  <a:schemeClr val="lt1"/>
                </a:highlight>
              </a:rPr>
              <a:t>block</a:t>
            </a:r>
            <a:r>
              <a:rPr lang="tr-TR" sz="1450" dirty="0">
                <a:solidFill>
                  <a:srgbClr val="373A3C"/>
                </a:solidFill>
                <a:highlight>
                  <a:schemeClr val="lt1"/>
                </a:highlight>
              </a:rPr>
              <a:t> </a:t>
            </a:r>
            <a:r>
              <a:rPr lang="tr-TR" sz="1450" dirty="0" err="1">
                <a:solidFill>
                  <a:srgbClr val="373A3C"/>
                </a:solidFill>
                <a:highlight>
                  <a:schemeClr val="lt1"/>
                </a:highlight>
              </a:rPr>
              <a:t>access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certain</a:t>
            </a:r>
            <a:r>
              <a:rPr lang="tr-TR" sz="1450" dirty="0">
                <a:solidFill>
                  <a:srgbClr val="373A3C"/>
                </a:solidFill>
                <a:highlight>
                  <a:schemeClr val="lt1"/>
                </a:highlight>
              </a:rPr>
              <a:t> web </a:t>
            </a:r>
            <a:r>
              <a:rPr lang="tr-TR" sz="1450" dirty="0" err="1">
                <a:solidFill>
                  <a:srgbClr val="373A3C"/>
                </a:solidFill>
                <a:highlight>
                  <a:schemeClr val="lt1"/>
                </a:highlight>
              </a:rPr>
              <a:t>pages</a:t>
            </a:r>
            <a:r>
              <a:rPr lang="tr-TR" sz="1450" dirty="0">
                <a:solidFill>
                  <a:srgbClr val="373A3C"/>
                </a:solidFill>
                <a:highlight>
                  <a:schemeClr val="lt1"/>
                </a:highlight>
              </a:rPr>
              <a:t>, </a:t>
            </a:r>
            <a:r>
              <a:rPr lang="tr-TR" sz="1450" dirty="0" err="1">
                <a:solidFill>
                  <a:srgbClr val="373A3C"/>
                </a:solidFill>
                <a:highlight>
                  <a:schemeClr val="lt1"/>
                </a:highlight>
              </a:rPr>
              <a:t>based</a:t>
            </a:r>
            <a:r>
              <a:rPr lang="tr-TR" sz="1450" dirty="0">
                <a:solidFill>
                  <a:srgbClr val="373A3C"/>
                </a:solidFill>
                <a:highlight>
                  <a:schemeClr val="lt1"/>
                </a:highlight>
              </a:rPr>
              <a:t> on IP </a:t>
            </a:r>
            <a:r>
              <a:rPr lang="tr-TR" sz="1450" dirty="0" err="1">
                <a:solidFill>
                  <a:srgbClr val="373A3C"/>
                </a:solidFill>
                <a:highlight>
                  <a:schemeClr val="lt1"/>
                </a:highlight>
              </a:rPr>
              <a:t>address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24493355e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724493355e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tr-TR" sz="1450">
                <a:solidFill>
                  <a:srgbClr val="373A3C"/>
                </a:solidFill>
                <a:highlight>
                  <a:schemeClr val="lt1"/>
                </a:highlight>
              </a:rPr>
              <a:t>Network encryptors secure data travelling across today’s highly distributed computer network topologies. To protect data in motion – in real-time – requires a crypto management with extremely high performance and strong algorithms in order to avoid latency and synchronization problems.</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Encryption allows you to create secure connections over insecure channels. Encrypting your network traffic provides two useful guarantees: privacy and authentication.</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There are dedicated appliances that can perform encryption as well. The advantage of using these devices is that they normally provide more choice of encryption methods and stronger encryption options. They also offload the process from other devices like routers and servers, which is a good thing since the encryption/decryption process is very processor-intensive and interferes with other functions that those routers and servers might be performing.</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24493355e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724493355e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also known as packet shaping, is a congestion management method that regulates network data transfer by delaying the flow of less important or less desired packets. It is used to optimize network performance by prioritizing certain traffic flows and ensuring the traffic rate doesn't exceed the bandwidth limit.</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Regulating the flow of packets into a network is known as data transfer throttling. Regulation of the flow of packets out of a network is known as rate limiting.</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addition to bandwidth, three major factors affect the quality of a network: latency, jitter and loss.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attempts to prevent delay, jitter and loss by controlling the burst size and using a leaky bucket algorithm to smooth the output rate over at least eight time intervals. If traffic is arriving at a rate lower than the configured rate, then it will be forwarded normally. If traffic arrives faster than the configured rate, then it will be delayed and held in a buffer until it can be sent without going over the limit.</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6b419774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106b4197746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Ethernet is a communication standard developed in the early ‘80s to network devices in a local network</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Ethernet is a wired system that started with coaxial cable, and has progressed to twisted pair and fibre optic cable</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This standard was formalized into the IEEE 802.3 standard</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This standard defined the physical and data link layers (layer 1 and 2 of the OSI model)</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Covers both cabling and devices</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Ethernet is the traditional technology for connecting devices in a wired local area network (LAN) or wide area network (WAN), enabling them to communicate with each other via a protocol -- a set of rules or common network language. Ethernet describes how network devices can format and transmit data so other devices on the same local area network segment can recognize, receive and process the information. An Ethernet cable is the physical, encased wiring over which the data travels.</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Connected devices accessing a geographically localized network with a cable likely use Ethernet. From businesses to gamers, diverse end users depend on the benefits of Ethernet connectivity, which include reliability and security.</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Compared to wireless LAN (WLAN) technology, Ethernet is typically less vulnerable to disruptions. It can also offer a greater degree of network security and control than wireless technology since devices must connect using physical cabling. This makes it difficult for outsiders to access network data or hijack bandwidth for unsanctioned devices.</a:t>
            </a:r>
            <a:endParaRPr sz="1450">
              <a:solidFill>
                <a:srgbClr val="373A3C"/>
              </a:solidFill>
              <a:highlight>
                <a:schemeClr val="lt1"/>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724493355e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724493355e_1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also known as packet shaping, is a congestion management method that regulates network data transfer by delaying the flow of less important or less desired packets. It is used to optimize network performance by prioritizing certain traffic flows and ensuring the traffic rate doesn't exceed the bandwidth limit.</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Regulating the flow of packets into a network is known as data transfer throttling. Regulation of the flow of packets out of a network is known as rate limiting.</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addition to bandwidth, three major factors affect the quality of a network: latency, jitter and loss.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attempts to prevent delay, jitter and loss by controlling the burst size and using a leaky bucket algorithm to smooth the output rate over at least eight time intervals. If traffic is arriving at a rate lower than the configured rate, then it will be forwarded normally. If traffic arrives faster than the configured rate, then it will be delayed and held in a buffer until it can be sent without going over the limit.</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724493355e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724493355e_1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450">
                <a:solidFill>
                  <a:srgbClr val="373A3C"/>
                </a:solidFill>
                <a:highlight>
                  <a:schemeClr val="lt1"/>
                </a:highlight>
              </a:rPr>
              <a:t>A VPN concentrator is a type of networking device that provides secure creation of VPN connections and delivery of messages between VPN nodes.</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It is a type of router device, built specifically for creating and managing VPN communication infrastructures.</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A VPN concentrator primarily adds the capabilities of a VPN router by adding advanced data and network security to the communications. It has the ability to create and manage a large quantity of VPN tunnels.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A VPN concentrator is typically used for creating site-to-site VPN architectures. It can:</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Establish and configure tunnels</a:t>
            </a: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Authenticate users</a:t>
            </a: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Assign tunnel/IP addresses to users</a:t>
            </a: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Encrypt and decrypt data</a:t>
            </a: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Ensure end-to-end delivery of data</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6b419774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06b4197746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f6338176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7f6338176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Cihaz üzerindeki kart hızı önemli</a:t>
            </a: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 </a:t>
            </a: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An </a:t>
            </a:r>
            <a:r>
              <a:rPr lang="tr-TR" sz="1450" dirty="0" err="1">
                <a:solidFill>
                  <a:srgbClr val="373A3C"/>
                </a:solidFill>
                <a:highlight>
                  <a:schemeClr val="lt1"/>
                </a:highlight>
              </a:rPr>
              <a:t>overview</a:t>
            </a:r>
            <a:r>
              <a:rPr lang="tr-TR" sz="1450" dirty="0">
                <a:solidFill>
                  <a:srgbClr val="373A3C"/>
                </a:solidFill>
                <a:highlight>
                  <a:schemeClr val="lt1"/>
                </a:highlight>
              </a:rPr>
              <a:t> of </a:t>
            </a:r>
            <a:r>
              <a:rPr lang="tr-TR" sz="1450" dirty="0" err="1">
                <a:solidFill>
                  <a:srgbClr val="373A3C"/>
                </a:solidFill>
                <a:highlight>
                  <a:schemeClr val="lt1"/>
                </a:highlight>
              </a:rPr>
              <a:t>some</a:t>
            </a:r>
            <a:r>
              <a:rPr lang="tr-TR" sz="1450" dirty="0">
                <a:solidFill>
                  <a:srgbClr val="373A3C"/>
                </a:solidFill>
                <a:highlight>
                  <a:schemeClr val="lt1"/>
                </a:highlight>
              </a:rPr>
              <a:t> popular Ethernet </a:t>
            </a:r>
            <a:r>
              <a:rPr lang="tr-TR" sz="1450" dirty="0" err="1">
                <a:solidFill>
                  <a:srgbClr val="373A3C"/>
                </a:solidFill>
                <a:highlight>
                  <a:schemeClr val="lt1"/>
                </a:highlight>
              </a:rPr>
              <a:t>standards</a:t>
            </a:r>
            <a:endParaRPr sz="1450" dirty="0">
              <a:solidFill>
                <a:srgbClr val="373A3C"/>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6b4197746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106b4197746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An overview of some popular Ethernet standards</a:t>
            </a:r>
            <a:endParaRPr sz="1450">
              <a:solidFill>
                <a:srgbClr val="373A3C"/>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72334611b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72334611b5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Geçmişte nette isen tel meşguldü</a:t>
            </a:r>
          </a:p>
          <a:p>
            <a:pPr marL="136525" lvl="0" indent="0" algn="l" rtl="0">
              <a:lnSpc>
                <a:spcPct val="100000"/>
              </a:lnSpc>
              <a:spcBef>
                <a:spcPts val="0"/>
              </a:spcBef>
              <a:spcAft>
                <a:spcPts val="0"/>
              </a:spcAft>
              <a:buClr>
                <a:srgbClr val="373A3C"/>
              </a:buClr>
              <a:buSzPts val="1450"/>
              <a:buNone/>
            </a:pPr>
            <a:endParaRPr lang="tr-TR" sz="1450" dirty="0">
              <a:solidFill>
                <a:srgbClr val="373A3C"/>
              </a:solidFill>
              <a:highlight>
                <a:schemeClr val="lt1"/>
              </a:highlight>
            </a:endParaRPr>
          </a:p>
          <a:p>
            <a:pPr marL="136525" lvl="0" indent="0" algn="l" rtl="0">
              <a:lnSpc>
                <a:spcPct val="100000"/>
              </a:lnSpc>
              <a:spcBef>
                <a:spcPts val="0"/>
              </a:spcBef>
              <a:spcAft>
                <a:spcPts val="0"/>
              </a:spcAft>
              <a:buClr>
                <a:srgbClr val="373A3C"/>
              </a:buClr>
              <a:buSzPts val="1450"/>
              <a:buNone/>
            </a:pPr>
            <a:r>
              <a:rPr lang="tr-TR" sz="1450" dirty="0" err="1">
                <a:solidFill>
                  <a:srgbClr val="373A3C"/>
                </a:solidFill>
                <a:highlight>
                  <a:schemeClr val="lt1"/>
                </a:highlight>
              </a:rPr>
              <a:t>Baseband'de</a:t>
            </a:r>
            <a:r>
              <a:rPr lang="tr-TR" sz="1450" dirty="0">
                <a:solidFill>
                  <a:srgbClr val="373A3C"/>
                </a:solidFill>
                <a:highlight>
                  <a:schemeClr val="lt1"/>
                </a:highlight>
              </a:rPr>
              <a:t> veriler, medyanın tüm bant genişliğini kullanan tek bir kanal olarak medya üzerinden dijital sinyaller olarak gönderilir. </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Temel bant iletişimi çift yönlüdür, yani sinyal göndermek ve almak için aynı kanal kullanılabilir</a:t>
            </a:r>
            <a:r>
              <a:rPr lang="tr-TR" sz="1450" dirty="0">
                <a:solidFill>
                  <a:srgbClr val="373A3C"/>
                </a:solidFill>
                <a:highlight>
                  <a:schemeClr val="lt1"/>
                </a:highlight>
              </a:rPr>
              <a:t>.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Geniş bant, </a:t>
            </a:r>
            <a:r>
              <a:rPr lang="tr-TR" sz="1450" b="1" dirty="0">
                <a:solidFill>
                  <a:srgbClr val="373A3C"/>
                </a:solidFill>
                <a:highlight>
                  <a:schemeClr val="lt1"/>
                </a:highlight>
              </a:rPr>
              <a:t>bilgileri bir analog sinyal biçiminde gönderir</a:t>
            </a:r>
            <a:r>
              <a:rPr lang="tr-TR" sz="1450" dirty="0">
                <a:solidFill>
                  <a:srgbClr val="373A3C"/>
                </a:solidFill>
                <a:highlight>
                  <a:schemeClr val="lt1"/>
                </a:highlight>
              </a:rPr>
              <a:t>. Her iletim bant genişliğinin bir kısmına atanır, dolayısıyla aynı anda birden fazla iletim mümkündür.</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Geniş bant </a:t>
            </a:r>
            <a:r>
              <a:rPr lang="tr-TR" sz="1450" dirty="0">
                <a:solidFill>
                  <a:srgbClr val="373A3C"/>
                </a:solidFill>
                <a:highlight>
                  <a:schemeClr val="lt1"/>
                </a:highlight>
              </a:rPr>
              <a:t>iletişim </a:t>
            </a:r>
            <a:r>
              <a:rPr lang="tr-TR" sz="1450" b="1" dirty="0">
                <a:solidFill>
                  <a:srgbClr val="373A3C"/>
                </a:solidFill>
                <a:highlight>
                  <a:schemeClr val="lt1"/>
                </a:highlight>
              </a:rPr>
              <a:t>tek yönlüdür</a:t>
            </a:r>
            <a:r>
              <a:rPr lang="tr-TR" sz="1450" dirty="0">
                <a:solidFill>
                  <a:srgbClr val="373A3C"/>
                </a:solidFill>
                <a:highlight>
                  <a:schemeClr val="lt1"/>
                </a:highlight>
              </a:rPr>
              <a:t>, bu nedenle </a:t>
            </a:r>
            <a:r>
              <a:rPr lang="tr-TR" sz="1450" b="1" dirty="0">
                <a:solidFill>
                  <a:srgbClr val="373A3C"/>
                </a:solidFill>
                <a:highlight>
                  <a:schemeClr val="lt1"/>
                </a:highlight>
              </a:rPr>
              <a:t>göndermek ve almak için iki yola ihtiyaç vardır</a:t>
            </a:r>
            <a:r>
              <a:rPr lang="tr-TR" sz="1450" dirty="0">
                <a:solidFill>
                  <a:srgbClr val="373A3C"/>
                </a:solidFill>
                <a:highlight>
                  <a:schemeClr val="lt1"/>
                </a:highlight>
              </a:rPr>
              <a:t>. Bu, ya gönderme için bir frekans atayarak ve aynı kablo boyunca almak için bir frekans atayarak ya da biri gönderme için diğeri alma için iki kablo kullanarak gerçekleştirilebilir.</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Temel bant, kısa mesafeli veri aktarımı için kullanılır</a:t>
            </a:r>
            <a:r>
              <a:rPr lang="tr-TR" sz="1450" dirty="0">
                <a:solidFill>
                  <a:srgbClr val="373A3C"/>
                </a:solidFill>
                <a:highlight>
                  <a:schemeClr val="lt1"/>
                </a:highlight>
              </a:rPr>
              <a:t>. Kablonun tüm bant genişliği tek sinyal iletimi için kullanılır. Ortak Ethernet Standartları, LAN veri aktarımı için Temel Bant kullanır. </a:t>
            </a:r>
          </a:p>
          <a:p>
            <a:pPr marL="136525" lvl="0" indent="0" algn="l" rtl="0">
              <a:lnSpc>
                <a:spcPct val="100000"/>
              </a:lnSpc>
              <a:spcBef>
                <a:spcPts val="0"/>
              </a:spcBef>
              <a:spcAft>
                <a:spcPts val="0"/>
              </a:spcAft>
              <a:buClr>
                <a:srgbClr val="373A3C"/>
              </a:buClr>
              <a:buSzPts val="1450"/>
              <a:buNone/>
            </a:pPr>
            <a:r>
              <a:rPr lang="tr-TR" sz="1450" b="1" dirty="0">
                <a:solidFill>
                  <a:srgbClr val="373A3C"/>
                </a:solidFill>
                <a:highlight>
                  <a:schemeClr val="lt1"/>
                </a:highlight>
              </a:rPr>
              <a:t>Geniş bant, uzun mesafeli veri aktarımı için kullanılır. Kablonun tüm bant genişliği, farklı frekanslarda çoklu sinyal iletimi için kullanılır</a:t>
            </a:r>
            <a:r>
              <a:rPr lang="tr-TR" sz="1450" dirty="0">
                <a:solidFill>
                  <a:srgbClr val="373A3C"/>
                </a:solidFill>
                <a:highlight>
                  <a:schemeClr val="lt1"/>
                </a:highlight>
              </a:rPr>
              <a:t>. </a:t>
            </a:r>
          </a:p>
          <a:p>
            <a:pPr marL="136525" lvl="0" indent="0" algn="l" rtl="0">
              <a:lnSpc>
                <a:spcPct val="100000"/>
              </a:lnSpc>
              <a:spcBef>
                <a:spcPts val="0"/>
              </a:spcBef>
              <a:spcAft>
                <a:spcPts val="0"/>
              </a:spcAft>
              <a:buClr>
                <a:srgbClr val="373A3C"/>
              </a:buClr>
              <a:buSzPts val="1450"/>
              <a:buNone/>
            </a:pPr>
            <a:r>
              <a:rPr lang="tr-TR" sz="1450" dirty="0">
                <a:solidFill>
                  <a:srgbClr val="373A3C"/>
                </a:solidFill>
                <a:highlight>
                  <a:schemeClr val="lt1"/>
                </a:highlight>
              </a:rPr>
              <a:t>Ev İnternet bağlantısı ve TV kabloları, veri aktarımı için geniş bant kullanır. Ev internetiniz için geniş bant internet bağlantısı kullanıyorsanız, internet servis sağlayıcınızdan geniş bant yönlendiricinize kadar olan sinyaller geniş bant sinyalleridir. </a:t>
            </a:r>
            <a:r>
              <a:rPr lang="tr-TR" sz="1450" b="1" dirty="0">
                <a:solidFill>
                  <a:srgbClr val="373A3C"/>
                </a:solidFill>
                <a:highlight>
                  <a:schemeClr val="lt1"/>
                </a:highlight>
              </a:rPr>
              <a:t>Ancak, Ethernet Yerel Alan Ağınız (LAN) içinde kullanılan sinyaller temel bant sinyalleridir</a:t>
            </a:r>
            <a:r>
              <a:rPr lang="tr-TR" sz="1450" dirty="0">
                <a:solidFill>
                  <a:srgbClr val="373A3C"/>
                </a:solidFill>
                <a:highlight>
                  <a:schemeClr val="lt1"/>
                </a:highlight>
              </a:rPr>
              <a:t>.</a:t>
            </a:r>
          </a:p>
          <a:p>
            <a:pPr marL="457200" lvl="0" indent="-320675" algn="l" rtl="0">
              <a:lnSpc>
                <a:spcPct val="100000"/>
              </a:lnSpc>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In</a:t>
            </a:r>
            <a:r>
              <a:rPr lang="tr-TR" sz="1450" dirty="0">
                <a:solidFill>
                  <a:srgbClr val="373A3C"/>
                </a:solidFill>
                <a:highlight>
                  <a:schemeClr val="lt1"/>
                </a:highlight>
              </a:rPr>
              <a:t> </a:t>
            </a:r>
            <a:r>
              <a:rPr lang="tr-TR" sz="1450" b="1" dirty="0" err="1">
                <a:solidFill>
                  <a:srgbClr val="373A3C"/>
                </a:solidFill>
                <a:highlight>
                  <a:schemeClr val="lt1"/>
                </a:highlight>
              </a:rPr>
              <a:t>Baseband</a:t>
            </a:r>
            <a:r>
              <a:rPr lang="tr-TR" sz="1450" dirty="0">
                <a:solidFill>
                  <a:srgbClr val="373A3C"/>
                </a:solidFill>
                <a:highlight>
                  <a:schemeClr val="lt1"/>
                </a:highlight>
              </a:rPr>
              <a:t>, data is sent as </a:t>
            </a:r>
            <a:r>
              <a:rPr lang="tr-TR" sz="1450" b="1" dirty="0" err="1">
                <a:solidFill>
                  <a:srgbClr val="373A3C"/>
                </a:solidFill>
                <a:highlight>
                  <a:schemeClr val="lt1"/>
                </a:highlight>
              </a:rPr>
              <a:t>digital</a:t>
            </a:r>
            <a:r>
              <a:rPr lang="tr-TR" sz="1450" b="1" dirty="0">
                <a:solidFill>
                  <a:srgbClr val="373A3C"/>
                </a:solidFill>
                <a:highlight>
                  <a:schemeClr val="lt1"/>
                </a:highlight>
              </a:rPr>
              <a:t> </a:t>
            </a:r>
            <a:r>
              <a:rPr lang="tr-TR" sz="1450" b="1"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through</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media</a:t>
            </a:r>
            <a:r>
              <a:rPr lang="tr-TR" sz="1450" dirty="0">
                <a:solidFill>
                  <a:srgbClr val="373A3C"/>
                </a:solidFill>
                <a:highlight>
                  <a:schemeClr val="lt1"/>
                </a:highlight>
              </a:rPr>
              <a:t> as a </a:t>
            </a:r>
            <a:r>
              <a:rPr lang="tr-TR" sz="1450" b="1" dirty="0" err="1">
                <a:solidFill>
                  <a:srgbClr val="373A3C"/>
                </a:solidFill>
                <a:highlight>
                  <a:schemeClr val="lt1"/>
                </a:highlight>
              </a:rPr>
              <a:t>single</a:t>
            </a:r>
            <a:r>
              <a:rPr lang="tr-TR" sz="1450" b="1" dirty="0">
                <a:solidFill>
                  <a:srgbClr val="373A3C"/>
                </a:solidFill>
                <a:highlight>
                  <a:schemeClr val="lt1"/>
                </a:highlight>
              </a:rPr>
              <a:t> </a:t>
            </a:r>
            <a:r>
              <a:rPr lang="tr-TR" sz="1450" b="1" dirty="0" err="1">
                <a:solidFill>
                  <a:srgbClr val="373A3C"/>
                </a:solidFill>
                <a:highlight>
                  <a:schemeClr val="lt1"/>
                </a:highlight>
              </a:rPr>
              <a:t>channel</a:t>
            </a:r>
            <a:r>
              <a:rPr lang="tr-TR" sz="1450" b="1"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uses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entire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media</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communication</a:t>
            </a:r>
            <a:r>
              <a:rPr lang="tr-TR" sz="1450" dirty="0">
                <a:solidFill>
                  <a:srgbClr val="373A3C"/>
                </a:solidFill>
                <a:highlight>
                  <a:schemeClr val="lt1"/>
                </a:highlight>
              </a:rPr>
              <a:t> is </a:t>
            </a:r>
            <a:r>
              <a:rPr lang="tr-TR" sz="1450" b="1" dirty="0" err="1">
                <a:solidFill>
                  <a:srgbClr val="373A3C"/>
                </a:solidFill>
                <a:highlight>
                  <a:schemeClr val="lt1"/>
                </a:highlight>
              </a:rPr>
              <a:t>bi-directional</a:t>
            </a:r>
            <a:r>
              <a:rPr lang="tr-TR" sz="1450" dirty="0">
                <a:solidFill>
                  <a:srgbClr val="373A3C"/>
                </a:solidFill>
                <a:highlight>
                  <a:schemeClr val="lt1"/>
                </a:highlight>
              </a:rPr>
              <a:t>,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means</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channel</a:t>
            </a:r>
            <a:r>
              <a:rPr lang="tr-TR" sz="1450" dirty="0">
                <a:solidFill>
                  <a:srgbClr val="373A3C"/>
                </a:solidFill>
                <a:highlight>
                  <a:schemeClr val="lt1"/>
                </a:highlight>
              </a:rPr>
              <a:t> can be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dirty="0">
                <a:solidFill>
                  <a:srgbClr val="373A3C"/>
                </a:solidFill>
                <a:highlight>
                  <a:schemeClr val="lt1"/>
                </a:highlight>
              </a:rPr>
              <a:t>Broadband </a:t>
            </a:r>
            <a:r>
              <a:rPr lang="tr-TR" sz="1450" dirty="0" err="1">
                <a:solidFill>
                  <a:srgbClr val="373A3C"/>
                </a:solidFill>
                <a:highlight>
                  <a:schemeClr val="lt1"/>
                </a:highlight>
              </a:rPr>
              <a:t>sends</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form of an </a:t>
            </a:r>
            <a:r>
              <a:rPr lang="tr-TR" sz="1450" b="1" dirty="0">
                <a:solidFill>
                  <a:srgbClr val="373A3C"/>
                </a:solidFill>
                <a:highlight>
                  <a:schemeClr val="lt1"/>
                </a:highlight>
              </a:rPr>
              <a:t>analog </a:t>
            </a:r>
            <a:r>
              <a:rPr lang="tr-TR" sz="1450" b="1"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is </a:t>
            </a:r>
            <a:r>
              <a:rPr lang="tr-TR" sz="1450" dirty="0" err="1">
                <a:solidFill>
                  <a:srgbClr val="373A3C"/>
                </a:solidFill>
                <a:highlight>
                  <a:schemeClr val="lt1"/>
                </a:highlight>
              </a:rPr>
              <a:t>assigned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 </a:t>
            </a:r>
            <a:r>
              <a:rPr lang="tr-TR" sz="1450" dirty="0" err="1">
                <a:solidFill>
                  <a:srgbClr val="373A3C"/>
                </a:solidFill>
                <a:highlight>
                  <a:schemeClr val="lt1"/>
                </a:highlight>
              </a:rPr>
              <a:t>portion</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a:t>
            </a:r>
            <a:r>
              <a:rPr lang="tr-TR" sz="1450" dirty="0" err="1">
                <a:solidFill>
                  <a:srgbClr val="373A3C"/>
                </a:solidFill>
                <a:highlight>
                  <a:schemeClr val="lt1"/>
                </a:highlight>
              </a:rPr>
              <a:t>hence</a:t>
            </a:r>
            <a:r>
              <a:rPr lang="tr-TR" sz="1450" dirty="0">
                <a:solidFill>
                  <a:srgbClr val="373A3C"/>
                </a:solidFill>
                <a:highlight>
                  <a:schemeClr val="lt1"/>
                </a:highlight>
              </a:rPr>
              <a:t> </a:t>
            </a:r>
            <a:r>
              <a:rPr lang="tr-TR" sz="1450" b="1" dirty="0">
                <a:solidFill>
                  <a:srgbClr val="373A3C"/>
                </a:solidFill>
                <a:highlight>
                  <a:schemeClr val="lt1"/>
                </a:highlight>
              </a:rPr>
              <a:t>multiple </a:t>
            </a:r>
            <a:r>
              <a:rPr lang="tr-TR" sz="1450" b="1" dirty="0" err="1">
                <a:solidFill>
                  <a:srgbClr val="373A3C"/>
                </a:solidFill>
                <a:highlight>
                  <a:schemeClr val="lt1"/>
                </a:highlight>
              </a:rPr>
              <a:t>transmissions</a:t>
            </a:r>
            <a:r>
              <a:rPr lang="tr-TR" sz="1450" b="1" dirty="0">
                <a:solidFill>
                  <a:srgbClr val="373A3C"/>
                </a:solidFill>
                <a:highlight>
                  <a:schemeClr val="lt1"/>
                </a:highlight>
              </a:rPr>
              <a:t> </a:t>
            </a:r>
            <a:r>
              <a:rPr lang="tr-TR" sz="1450" b="1" dirty="0" err="1">
                <a:solidFill>
                  <a:srgbClr val="373A3C"/>
                </a:solidFill>
                <a:highlight>
                  <a:schemeClr val="lt1"/>
                </a:highlight>
              </a:rPr>
              <a:t>are</a:t>
            </a:r>
            <a:r>
              <a:rPr lang="tr-TR" sz="1450" b="1" dirty="0">
                <a:solidFill>
                  <a:srgbClr val="373A3C"/>
                </a:solidFill>
                <a:highlight>
                  <a:schemeClr val="lt1"/>
                </a:highlight>
              </a:rPr>
              <a:t> </a:t>
            </a:r>
            <a:r>
              <a:rPr lang="tr-TR" sz="1450" b="1" dirty="0" err="1">
                <a:solidFill>
                  <a:srgbClr val="373A3C"/>
                </a:solidFill>
                <a:highlight>
                  <a:schemeClr val="lt1"/>
                </a:highlight>
              </a:rPr>
              <a:t>possible</a:t>
            </a:r>
            <a:r>
              <a:rPr lang="tr-TR" sz="1450" dirty="0">
                <a:solidFill>
                  <a:srgbClr val="373A3C"/>
                </a:solidFill>
                <a:highlight>
                  <a:schemeClr val="lt1"/>
                </a:highlight>
              </a:rPr>
              <a:t>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time. Broadband </a:t>
            </a:r>
            <a:r>
              <a:rPr lang="tr-TR" sz="1450" dirty="0" err="1">
                <a:solidFill>
                  <a:srgbClr val="373A3C"/>
                </a:solidFill>
                <a:highlight>
                  <a:schemeClr val="lt1"/>
                </a:highlight>
              </a:rPr>
              <a:t>communication</a:t>
            </a:r>
            <a:r>
              <a:rPr lang="tr-TR" sz="1450" dirty="0">
                <a:solidFill>
                  <a:srgbClr val="373A3C"/>
                </a:solidFill>
                <a:highlight>
                  <a:schemeClr val="lt1"/>
                </a:highlight>
              </a:rPr>
              <a:t> is </a:t>
            </a:r>
            <a:r>
              <a:rPr lang="tr-TR" sz="1450" b="1" dirty="0" err="1">
                <a:solidFill>
                  <a:srgbClr val="373A3C"/>
                </a:solidFill>
                <a:highlight>
                  <a:schemeClr val="lt1"/>
                </a:highlight>
              </a:rPr>
              <a:t>unidirectional</a:t>
            </a:r>
            <a:r>
              <a:rPr lang="tr-TR" sz="1450" dirty="0">
                <a:solidFill>
                  <a:srgbClr val="373A3C"/>
                </a:solidFill>
                <a:highlight>
                  <a:schemeClr val="lt1"/>
                </a:highlight>
              </a:rPr>
              <a:t>, </a:t>
            </a:r>
            <a:r>
              <a:rPr lang="tr-TR" sz="1450" dirty="0" err="1">
                <a:solidFill>
                  <a:srgbClr val="373A3C"/>
                </a:solidFill>
                <a:highlight>
                  <a:schemeClr val="lt1"/>
                </a:highlight>
              </a:rPr>
              <a:t>so</a:t>
            </a:r>
            <a:r>
              <a:rPr lang="tr-TR" sz="1450" dirty="0">
                <a:solidFill>
                  <a:srgbClr val="373A3C"/>
                </a:solidFill>
                <a:highlight>
                  <a:schemeClr val="lt1"/>
                </a:highlight>
              </a:rPr>
              <a:t> in </a:t>
            </a:r>
            <a:r>
              <a:rPr lang="tr-TR" sz="1450" dirty="0" err="1">
                <a:solidFill>
                  <a:srgbClr val="373A3C"/>
                </a:solidFill>
                <a:highlight>
                  <a:schemeClr val="lt1"/>
                </a:highlight>
              </a:rPr>
              <a:t>order</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receive</a:t>
            </a:r>
            <a:r>
              <a:rPr lang="tr-TR" sz="1450" dirty="0">
                <a:solidFill>
                  <a:srgbClr val="373A3C"/>
                </a:solidFill>
                <a:highlight>
                  <a:schemeClr val="lt1"/>
                </a:highlight>
              </a:rPr>
              <a:t>, two </a:t>
            </a:r>
            <a:r>
              <a:rPr lang="tr-TR" sz="1450" dirty="0" err="1">
                <a:solidFill>
                  <a:srgbClr val="373A3C"/>
                </a:solidFill>
                <a:highlight>
                  <a:schemeClr val="lt1"/>
                </a:highlight>
              </a:rPr>
              <a:t>pathways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needed</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can be </a:t>
            </a:r>
            <a:r>
              <a:rPr lang="tr-TR" sz="1450" dirty="0" err="1">
                <a:solidFill>
                  <a:srgbClr val="373A3C"/>
                </a:solidFill>
                <a:highlight>
                  <a:schemeClr val="lt1"/>
                </a:highlight>
              </a:rPr>
              <a:t>accomplished</a:t>
            </a:r>
            <a:r>
              <a:rPr lang="tr-TR" sz="1450" dirty="0">
                <a:solidFill>
                  <a:srgbClr val="373A3C"/>
                </a:solidFill>
                <a:highlight>
                  <a:schemeClr val="lt1"/>
                </a:highlight>
              </a:rPr>
              <a:t> </a:t>
            </a:r>
            <a:r>
              <a:rPr lang="tr-TR" sz="1450" dirty="0" err="1">
                <a:solidFill>
                  <a:srgbClr val="373A3C"/>
                </a:solidFill>
                <a:highlight>
                  <a:schemeClr val="lt1"/>
                </a:highlight>
              </a:rPr>
              <a:t>either</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assigning</a:t>
            </a:r>
            <a:r>
              <a:rPr lang="tr-TR" sz="1450" dirty="0">
                <a:solidFill>
                  <a:srgbClr val="373A3C"/>
                </a:solidFill>
                <a:highlight>
                  <a:schemeClr val="lt1"/>
                </a:highlight>
              </a:rPr>
              <a:t> a </a:t>
            </a:r>
            <a:r>
              <a:rPr lang="tr-TR" sz="1450" dirty="0" err="1">
                <a:solidFill>
                  <a:srgbClr val="373A3C"/>
                </a:solidFill>
                <a:highlight>
                  <a:schemeClr val="lt1"/>
                </a:highlight>
              </a:rPr>
              <a:t>frequency</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assigning</a:t>
            </a:r>
            <a:r>
              <a:rPr lang="tr-TR" sz="1450" dirty="0">
                <a:solidFill>
                  <a:srgbClr val="373A3C"/>
                </a:solidFill>
                <a:highlight>
                  <a:schemeClr val="lt1"/>
                </a:highlight>
              </a:rPr>
              <a:t> a </a:t>
            </a:r>
            <a:r>
              <a:rPr lang="tr-TR" sz="1450" dirty="0" err="1">
                <a:solidFill>
                  <a:srgbClr val="373A3C"/>
                </a:solidFill>
                <a:highlight>
                  <a:schemeClr val="lt1"/>
                </a:highlight>
              </a:rPr>
              <a:t>frequency</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 </a:t>
            </a:r>
            <a:r>
              <a:rPr lang="tr-TR" sz="1450" dirty="0" err="1">
                <a:solidFill>
                  <a:srgbClr val="373A3C"/>
                </a:solidFill>
                <a:highlight>
                  <a:schemeClr val="lt1"/>
                </a:highlight>
              </a:rPr>
              <a:t>along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cable</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two </a:t>
            </a:r>
            <a:r>
              <a:rPr lang="tr-TR" sz="1450" dirty="0" err="1">
                <a:solidFill>
                  <a:srgbClr val="373A3C"/>
                </a:solidFill>
                <a:highlight>
                  <a:schemeClr val="lt1"/>
                </a:highlight>
              </a:rPr>
              <a:t>cables</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dirty="0" err="1">
                <a:solidFill>
                  <a:srgbClr val="373A3C"/>
                </a:solidFill>
                <a:highlight>
                  <a:schemeClr val="lt1"/>
                </a:highlight>
              </a:rPr>
              <a:t>Baseband</a:t>
            </a:r>
            <a:r>
              <a:rPr lang="tr-TR" sz="1450" b="1" dirty="0">
                <a:solidFill>
                  <a:srgbClr val="373A3C"/>
                </a:solidFill>
                <a:highlight>
                  <a:schemeClr val="lt1"/>
                </a:highlight>
              </a:rPr>
              <a:t> </a:t>
            </a:r>
            <a:r>
              <a:rPr lang="tr-TR" sz="1450" dirty="0">
                <a:solidFill>
                  <a:srgbClr val="373A3C"/>
                </a:solidFill>
                <a:highlight>
                  <a:schemeClr val="lt1"/>
                </a:highlight>
              </a:rPr>
              <a:t>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b="1" dirty="0" err="1">
                <a:solidFill>
                  <a:srgbClr val="373A3C"/>
                </a:solidFill>
                <a:highlight>
                  <a:schemeClr val="lt1"/>
                </a:highlight>
              </a:rPr>
              <a:t>short</a:t>
            </a:r>
            <a:r>
              <a:rPr lang="tr-TR" sz="1450" b="1" dirty="0">
                <a:solidFill>
                  <a:srgbClr val="373A3C"/>
                </a:solidFill>
                <a:highlight>
                  <a:schemeClr val="lt1"/>
                </a:highlight>
              </a:rPr>
              <a:t> </a:t>
            </a:r>
            <a:r>
              <a:rPr lang="tr-TR" sz="1450" b="1" dirty="0" err="1">
                <a:solidFill>
                  <a:srgbClr val="373A3C"/>
                </a:solidFill>
                <a:highlight>
                  <a:schemeClr val="lt1"/>
                </a:highlight>
              </a:rPr>
              <a:t>distance</a:t>
            </a:r>
            <a:r>
              <a:rPr lang="tr-TR" sz="1450" dirty="0">
                <a:solidFill>
                  <a:srgbClr val="373A3C"/>
                </a:solidFill>
                <a:highlight>
                  <a:schemeClr val="lt1"/>
                </a:highlight>
              </a:rPr>
              <a:t> data transfer. </a:t>
            </a:r>
            <a:r>
              <a:rPr lang="tr-TR" sz="1450" dirty="0" err="1">
                <a:solidFill>
                  <a:srgbClr val="373A3C"/>
                </a:solidFill>
                <a:highlight>
                  <a:schemeClr val="lt1"/>
                </a:highlight>
              </a:rPr>
              <a:t>Entire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cable</a:t>
            </a:r>
            <a:r>
              <a:rPr lang="tr-TR" sz="1450" dirty="0">
                <a:solidFill>
                  <a:srgbClr val="373A3C"/>
                </a:solidFill>
                <a:highlight>
                  <a:schemeClr val="lt1"/>
                </a:highlight>
              </a:rPr>
              <a:t> 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single</a:t>
            </a:r>
            <a:r>
              <a:rPr lang="tr-TR" sz="1450" dirty="0">
                <a:solidFill>
                  <a:srgbClr val="373A3C"/>
                </a:solidFill>
                <a:highlight>
                  <a:schemeClr val="lt1"/>
                </a:highlight>
              </a:rPr>
              <a:t>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a:t>
            </a:r>
            <a:r>
              <a:rPr lang="tr-TR" sz="1450" dirty="0" err="1">
                <a:solidFill>
                  <a:srgbClr val="373A3C"/>
                </a:solidFill>
                <a:highlight>
                  <a:schemeClr val="lt1"/>
                </a:highlight>
              </a:rPr>
              <a:t>Common</a:t>
            </a:r>
            <a:r>
              <a:rPr lang="tr-TR" sz="1450" dirty="0">
                <a:solidFill>
                  <a:srgbClr val="373A3C"/>
                </a:solidFill>
                <a:highlight>
                  <a:schemeClr val="lt1"/>
                </a:highlight>
              </a:rPr>
              <a:t> Ethernet </a:t>
            </a:r>
            <a:r>
              <a:rPr lang="tr-TR" sz="1450" dirty="0" err="1">
                <a:solidFill>
                  <a:srgbClr val="373A3C"/>
                </a:solidFill>
                <a:highlight>
                  <a:schemeClr val="lt1"/>
                </a:highlight>
              </a:rPr>
              <a:t>Standards</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LAN data transfer.</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b="1" dirty="0">
                <a:solidFill>
                  <a:srgbClr val="373A3C"/>
                </a:solidFill>
                <a:highlight>
                  <a:schemeClr val="lt1"/>
                </a:highlight>
              </a:rPr>
              <a:t>Broadband </a:t>
            </a:r>
            <a:r>
              <a:rPr lang="tr-TR" sz="1450" dirty="0">
                <a:solidFill>
                  <a:srgbClr val="373A3C"/>
                </a:solidFill>
                <a:highlight>
                  <a:schemeClr val="lt1"/>
                </a:highlight>
              </a:rPr>
              <a:t>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b="1" dirty="0" err="1">
                <a:solidFill>
                  <a:srgbClr val="373A3C"/>
                </a:solidFill>
                <a:highlight>
                  <a:schemeClr val="lt1"/>
                </a:highlight>
              </a:rPr>
              <a:t>long</a:t>
            </a:r>
            <a:r>
              <a:rPr lang="tr-TR" sz="1450" b="1" dirty="0">
                <a:solidFill>
                  <a:srgbClr val="373A3C"/>
                </a:solidFill>
                <a:highlight>
                  <a:schemeClr val="lt1"/>
                </a:highlight>
              </a:rPr>
              <a:t> </a:t>
            </a:r>
            <a:r>
              <a:rPr lang="tr-TR" sz="1450" b="1" dirty="0" err="1">
                <a:solidFill>
                  <a:srgbClr val="373A3C"/>
                </a:solidFill>
                <a:highlight>
                  <a:schemeClr val="lt1"/>
                </a:highlight>
              </a:rPr>
              <a:t>distance</a:t>
            </a:r>
            <a:r>
              <a:rPr lang="tr-TR" sz="1450" dirty="0">
                <a:solidFill>
                  <a:srgbClr val="373A3C"/>
                </a:solidFill>
                <a:highlight>
                  <a:schemeClr val="lt1"/>
                </a:highlight>
              </a:rPr>
              <a:t> data transfer. </a:t>
            </a:r>
            <a:r>
              <a:rPr lang="tr-TR" sz="1450" dirty="0" err="1">
                <a:solidFill>
                  <a:srgbClr val="373A3C"/>
                </a:solidFill>
                <a:highlight>
                  <a:schemeClr val="lt1"/>
                </a:highlight>
              </a:rPr>
              <a:t>Entire</a:t>
            </a:r>
            <a:r>
              <a:rPr lang="tr-TR" sz="1450" dirty="0">
                <a:solidFill>
                  <a:srgbClr val="373A3C"/>
                </a:solidFill>
                <a:highlight>
                  <a:schemeClr val="lt1"/>
                </a:highlight>
              </a:rPr>
              <a:t> </a:t>
            </a:r>
            <a:r>
              <a:rPr lang="tr-TR" sz="1450" dirty="0" err="1">
                <a:solidFill>
                  <a:srgbClr val="373A3C"/>
                </a:solidFill>
                <a:highlight>
                  <a:schemeClr val="lt1"/>
                </a:highlight>
              </a:rPr>
              <a:t>bandwidth</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cable</a:t>
            </a:r>
            <a:r>
              <a:rPr lang="tr-TR" sz="1450" dirty="0">
                <a:solidFill>
                  <a:srgbClr val="373A3C"/>
                </a:solidFill>
                <a:highlight>
                  <a:schemeClr val="lt1"/>
                </a:highlight>
              </a:rPr>
              <a:t> is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multiple </a:t>
            </a:r>
            <a:r>
              <a:rPr lang="tr-TR" sz="1450" dirty="0" err="1">
                <a:solidFill>
                  <a:srgbClr val="373A3C"/>
                </a:solidFill>
                <a:highlight>
                  <a:schemeClr val="lt1"/>
                </a:highlight>
              </a:rPr>
              <a:t>signal</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at </a:t>
            </a:r>
            <a:r>
              <a:rPr lang="tr-TR" sz="1450" dirty="0" err="1">
                <a:solidFill>
                  <a:srgbClr val="373A3C"/>
                </a:solidFill>
                <a:highlight>
                  <a:schemeClr val="lt1"/>
                </a:highlight>
              </a:rPr>
              <a:t>different</a:t>
            </a:r>
            <a:r>
              <a:rPr lang="tr-TR" sz="1450" dirty="0">
                <a:solidFill>
                  <a:srgbClr val="373A3C"/>
                </a:solidFill>
                <a:highlight>
                  <a:schemeClr val="lt1"/>
                </a:highlight>
              </a:rPr>
              <a:t> </a:t>
            </a:r>
            <a:r>
              <a:rPr lang="tr-TR" sz="1450" dirty="0" err="1">
                <a:solidFill>
                  <a:srgbClr val="373A3C"/>
                </a:solidFill>
                <a:highlight>
                  <a:schemeClr val="lt1"/>
                </a:highlight>
              </a:rPr>
              <a:t>frequencies</a:t>
            </a:r>
            <a:r>
              <a:rPr lang="tr-TR" sz="1450" dirty="0">
                <a:solidFill>
                  <a:srgbClr val="373A3C"/>
                </a:solidFill>
                <a:highlight>
                  <a:schemeClr val="lt1"/>
                </a:highlight>
              </a:rPr>
              <a:t>. Home Internet </a:t>
            </a:r>
            <a:r>
              <a:rPr lang="tr-TR" sz="1450" dirty="0" err="1">
                <a:solidFill>
                  <a:srgbClr val="373A3C"/>
                </a:solidFill>
                <a:highlight>
                  <a:schemeClr val="lt1"/>
                </a:highlight>
              </a:rPr>
              <a:t>connection</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TV </a:t>
            </a:r>
            <a:r>
              <a:rPr lang="tr-TR" sz="1450" dirty="0" err="1">
                <a:solidFill>
                  <a:srgbClr val="373A3C"/>
                </a:solidFill>
                <a:highlight>
                  <a:schemeClr val="lt1"/>
                </a:highlight>
              </a:rPr>
              <a:t>cables</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data transfer.</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 </a:t>
            </a:r>
            <a:r>
              <a:rPr lang="tr-TR" sz="1450" dirty="0" err="1">
                <a:solidFill>
                  <a:srgbClr val="373A3C"/>
                </a:solidFill>
                <a:highlight>
                  <a:schemeClr val="lt1"/>
                </a:highlight>
              </a:rPr>
              <a:t>broadband</a:t>
            </a:r>
            <a:r>
              <a:rPr lang="tr-TR" sz="1450" dirty="0">
                <a:solidFill>
                  <a:srgbClr val="373A3C"/>
                </a:solidFill>
                <a:highlight>
                  <a:schemeClr val="lt1"/>
                </a:highlight>
              </a:rPr>
              <a:t> internet </a:t>
            </a:r>
            <a:r>
              <a:rPr lang="tr-TR" sz="1450" dirty="0" err="1">
                <a:solidFill>
                  <a:srgbClr val="373A3C"/>
                </a:solidFill>
                <a:highlight>
                  <a:schemeClr val="lt1"/>
                </a:highlight>
              </a:rPr>
              <a:t>connection</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home</a:t>
            </a:r>
            <a:r>
              <a:rPr lang="tr-TR" sz="1450" dirty="0">
                <a:solidFill>
                  <a:srgbClr val="373A3C"/>
                </a:solidFill>
                <a:highlight>
                  <a:schemeClr val="lt1"/>
                </a:highlight>
              </a:rPr>
              <a:t> internet,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internet service </a:t>
            </a:r>
            <a:r>
              <a:rPr lang="tr-TR" sz="1450" dirty="0" err="1">
                <a:solidFill>
                  <a:srgbClr val="373A3C"/>
                </a:solidFill>
                <a:highlight>
                  <a:schemeClr val="lt1"/>
                </a:highlight>
              </a:rPr>
              <a:t>provider</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router</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broadband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But,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used</a:t>
            </a:r>
            <a:r>
              <a:rPr lang="tr-TR" sz="1450" dirty="0">
                <a:solidFill>
                  <a:srgbClr val="373A3C"/>
                </a:solidFill>
                <a:highlight>
                  <a:schemeClr val="lt1"/>
                </a:highlight>
              </a:rPr>
              <a:t> inside </a:t>
            </a:r>
            <a:r>
              <a:rPr lang="tr-TR" sz="1450" dirty="0" err="1">
                <a:solidFill>
                  <a:srgbClr val="373A3C"/>
                </a:solidFill>
                <a:highlight>
                  <a:schemeClr val="lt1"/>
                </a:highlight>
              </a:rPr>
              <a:t>your</a:t>
            </a:r>
            <a:r>
              <a:rPr lang="tr-TR" sz="1450" dirty="0">
                <a:solidFill>
                  <a:srgbClr val="373A3C"/>
                </a:solidFill>
                <a:highlight>
                  <a:schemeClr val="lt1"/>
                </a:highlight>
              </a:rPr>
              <a:t> Ethernet </a:t>
            </a:r>
            <a:r>
              <a:rPr lang="tr-TR" sz="1450" dirty="0" err="1">
                <a:solidFill>
                  <a:srgbClr val="373A3C"/>
                </a:solidFill>
                <a:highlight>
                  <a:schemeClr val="lt1"/>
                </a:highlight>
              </a:rPr>
              <a:t>Local</a:t>
            </a:r>
            <a:r>
              <a:rPr lang="tr-TR" sz="1450" dirty="0">
                <a:solidFill>
                  <a:srgbClr val="373A3C"/>
                </a:solidFill>
                <a:highlight>
                  <a:schemeClr val="lt1"/>
                </a:highlight>
              </a:rPr>
              <a:t> </a:t>
            </a:r>
            <a:r>
              <a:rPr lang="tr-TR" sz="1450" dirty="0" err="1">
                <a:solidFill>
                  <a:srgbClr val="373A3C"/>
                </a:solidFill>
                <a:highlight>
                  <a:schemeClr val="lt1"/>
                </a:highlight>
              </a:rPr>
              <a:t>Area</a:t>
            </a:r>
            <a:r>
              <a:rPr lang="tr-TR" sz="1450" dirty="0">
                <a:solidFill>
                  <a:srgbClr val="373A3C"/>
                </a:solidFill>
                <a:highlight>
                  <a:schemeClr val="lt1"/>
                </a:highlight>
              </a:rPr>
              <a:t> Network (LAN)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baseband</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5" name="Google Shape;6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9" name="Google Shape;8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hyperlink" Target="http://dontchangethislink.peardeckmagic.zone?eyJ0eXBlIjoiZ29vZ2xlLXNsaWRlcy1hZGRvbi1yZXNwb25zZS1mb290ZXIiLCJsYXN0RWRpdGVkQnkiOiIxMDgyMTc5NDgzODMyMzUwOTUxMjUiLCJwcmVzZW50YXRpb25JZCI6IjFnZk9WQnlhT1d0eTZuX3hrNVFha1RHUTI1ekhOeFlTQ2hsMi1INUp5NnJZIiwiY29udGVudElkIjoiY3VzdG9tLXJlc3BvbnNlLWZyZWVSZXNwb25zZS10ZXh0Iiwic2xpZGVJZCI6IlNMSURFU19BUEkxMTMxNzc1MTU2XzAiLCJjb250ZW50SW5zdGFuY2VJZCI6IjFnZk9WQnlhT1d0eTZuX3hrNVFha1RHUTI1ekhOeFlTQ2hsMi1INUp5NnJZLzk4YjA3YmYyLTY3M2EtNDhlYS1hOTQ2LTcwMWMxYWU3ODU3MyJ9pearId=magic-pear-metadata-identifier" TargetMode="Externa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dontchangethislink.peardeckmagic.zone?eyJ0eXBlIjoiZ29vZ2xlLXNsaWRlcy1hZGRvbi1yZXNwb25zZS1mb290ZXIiLCJsYXN0RWRpdGVkQnkiOiIxMDgyMTc5NDgzODMyMzUwOTUxMjUiLCJwcmVzZW50YXRpb25JZCI6IjFnZk9WQnlhT1d0eTZuX3hrNVFha1RHUTI1ekhOeFlTQ2hsMi1INUp5NnJZIiwiY29udGVudElkIjoiY3VzdG9tLXJlc3BvbnNlLWZyZWVSZXNwb25zZS10ZXh0Iiwic2xpZGVJZCI6IlNMSURFU19BUEkxMTMxNzc1MTU2XzAiLCJjb250ZW50SW5zdGFuY2VJZCI6IjFnZk9WQnlhT1d0eTZuX3hrNVFha1RHUTI1ekhOeFlTQ2hsMi1INUp5NnJZLzk4YjA3YmYyLTY3M2EtNDhlYS1hOTQ2LTcwMWMxYWU3ODU3MyJ9pearId=magic-pear-metadata-identifier" TargetMode="Externa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4.gif"/></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0"/>
          <p:cNvGrpSpPr/>
          <p:nvPr/>
        </p:nvGrpSpPr>
        <p:grpSpPr>
          <a:xfrm>
            <a:off x="5122427" y="66800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5" name="Google Shape;205;p20"/>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0"/>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0"/>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0"/>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0"/>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0"/>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0"/>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0"/>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0"/>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0"/>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0"/>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0"/>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0"/>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0"/>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0"/>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0"/>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0"/>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0"/>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0"/>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0"/>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0"/>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0"/>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0"/>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0"/>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0"/>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0"/>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0"/>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0"/>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0"/>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0"/>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0"/>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6" name="Google Shape;286;p20"/>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0"/>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0"/>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0"/>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0"/>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0"/>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0"/>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0"/>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0"/>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0"/>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0"/>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0"/>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0"/>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0"/>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0"/>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0"/>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0"/>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0"/>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20"/>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0"/>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0"/>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0"/>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0"/>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0"/>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20"/>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0"/>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0"/>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0"/>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0"/>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0"/>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0"/>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0"/>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0"/>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0"/>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2" name="Google Shape;322;p20"/>
            <p:cNvGrpSpPr/>
            <p:nvPr/>
          </p:nvGrpSpPr>
          <p:grpSpPr>
            <a:xfrm>
              <a:off x="6544681" y="927100"/>
              <a:ext cx="264550" cy="200503"/>
              <a:chOff x="6621095" y="1452181"/>
              <a:chExt cx="330893" cy="250785"/>
            </a:xfrm>
          </p:grpSpPr>
          <p:sp>
            <p:nvSpPr>
              <p:cNvPr id="323" name="Google Shape;323;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8" name="Google Shape;328;p20"/>
            <p:cNvGrpSpPr/>
            <p:nvPr/>
          </p:nvGrpSpPr>
          <p:grpSpPr>
            <a:xfrm>
              <a:off x="7210360" y="1314224"/>
              <a:ext cx="264550" cy="200503"/>
              <a:chOff x="6621095" y="1452181"/>
              <a:chExt cx="330893" cy="250785"/>
            </a:xfrm>
          </p:grpSpPr>
          <p:sp>
            <p:nvSpPr>
              <p:cNvPr id="329" name="Google Shape;329;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4" name="Google Shape;334;p20"/>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0"/>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6" name="Google Shape;336;p20"/>
            <p:cNvGrpSpPr/>
            <p:nvPr/>
          </p:nvGrpSpPr>
          <p:grpSpPr>
            <a:xfrm flipH="1">
              <a:off x="8183211" y="2407472"/>
              <a:ext cx="780359" cy="1195999"/>
              <a:chOff x="3975528" y="3303922"/>
              <a:chExt cx="780359" cy="1195999"/>
            </a:xfrm>
          </p:grpSpPr>
          <p:sp>
            <p:nvSpPr>
              <p:cNvPr id="337" name="Google Shape;337;p20"/>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3" name="Google Shape;363;p20"/>
              <p:cNvGrpSpPr/>
              <p:nvPr/>
            </p:nvGrpSpPr>
            <p:grpSpPr>
              <a:xfrm flipH="1">
                <a:off x="4321769" y="3621401"/>
                <a:ext cx="239005" cy="181217"/>
                <a:chOff x="6621095" y="1452181"/>
                <a:chExt cx="330893" cy="250785"/>
              </a:xfrm>
            </p:grpSpPr>
            <p:sp>
              <p:nvSpPr>
                <p:cNvPr id="364" name="Google Shape;364;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71" name="Google Shape;371;p20"/>
          <p:cNvSpPr txBox="1">
            <a:spLocks noGrp="1"/>
          </p:cNvSpPr>
          <p:nvPr>
            <p:ph type="ctrTitle"/>
          </p:nvPr>
        </p:nvSpPr>
        <p:spPr>
          <a:xfrm>
            <a:off x="883801" y="1372906"/>
            <a:ext cx="4976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sz="5400" dirty="0">
                <a:solidFill>
                  <a:srgbClr val="741B47"/>
                </a:solidFill>
                <a:latin typeface="Raleway Medium"/>
                <a:ea typeface="Raleway Medium"/>
                <a:cs typeface="Raleway Medium"/>
                <a:sym typeface="Raleway Medium"/>
              </a:rPr>
              <a:t>NETWORK</a:t>
            </a:r>
            <a:r>
              <a:rPr lang="tr-TR" sz="3600" dirty="0">
                <a:solidFill>
                  <a:srgbClr val="741B47"/>
                </a:solidFill>
                <a:latin typeface="Raleway Medium"/>
                <a:ea typeface="Raleway Medium"/>
                <a:cs typeface="Raleway Medium"/>
                <a:sym typeface="Raleway Medium"/>
              </a:rPr>
              <a:t> </a:t>
            </a:r>
            <a:br>
              <a:rPr lang="tr-TR" sz="3600" dirty="0">
                <a:solidFill>
                  <a:srgbClr val="741B47"/>
                </a:solidFill>
                <a:latin typeface="Raleway Medium"/>
                <a:ea typeface="Raleway Medium"/>
                <a:cs typeface="Raleway Medium"/>
                <a:sym typeface="Raleway Medium"/>
              </a:rPr>
            </a:br>
            <a:br>
              <a:rPr lang="tr-TR" sz="3600" dirty="0">
                <a:solidFill>
                  <a:srgbClr val="741B47"/>
                </a:solidFill>
                <a:latin typeface="Raleway Medium"/>
                <a:ea typeface="Raleway Medium"/>
                <a:cs typeface="Raleway Medium"/>
                <a:sym typeface="Raleway Medium"/>
              </a:rPr>
            </a:br>
            <a:br>
              <a:rPr lang="tr-TR" sz="3600" dirty="0">
                <a:solidFill>
                  <a:srgbClr val="741B47"/>
                </a:solidFill>
                <a:latin typeface="Raleway Medium"/>
                <a:ea typeface="Raleway Medium"/>
                <a:cs typeface="Raleway Medium"/>
                <a:sym typeface="Raleway Medium"/>
              </a:rPr>
            </a:br>
            <a:r>
              <a:rPr lang="tr-TR" sz="3600" dirty="0" err="1">
                <a:solidFill>
                  <a:srgbClr val="741B47"/>
                </a:solidFill>
                <a:latin typeface="Raleway Medium"/>
                <a:ea typeface="Raleway Medium"/>
                <a:cs typeface="Raleway Medium"/>
                <a:sym typeface="Raleway Medium"/>
              </a:rPr>
              <a:t>The</a:t>
            </a:r>
            <a:r>
              <a:rPr lang="tr-TR" sz="3600" dirty="0">
                <a:solidFill>
                  <a:srgbClr val="741B47"/>
                </a:solidFill>
                <a:latin typeface="Raleway Medium"/>
                <a:ea typeface="Raleway Medium"/>
                <a:cs typeface="Raleway Medium"/>
                <a:sym typeface="Raleway Medium"/>
              </a:rPr>
              <a:t> Ethernet </a:t>
            </a:r>
            <a:r>
              <a:rPr lang="tr-TR" sz="3600" dirty="0" err="1">
                <a:solidFill>
                  <a:srgbClr val="741B47"/>
                </a:solidFill>
                <a:latin typeface="Raleway Medium"/>
                <a:ea typeface="Raleway Medium"/>
                <a:cs typeface="Raleway Medium"/>
                <a:sym typeface="Raleway Medium"/>
              </a:rPr>
              <a:t>Specifications</a:t>
            </a:r>
            <a:endParaRPr sz="3600" dirty="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sp>
        <p:nvSpPr>
          <p:cNvPr id="459" name="Google Shape;459;p31"/>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60" name="Google Shape;460;p31"/>
          <p:cNvSpPr txBox="1"/>
          <p:nvPr/>
        </p:nvSpPr>
        <p:spPr>
          <a:xfrm>
            <a:off x="152550" y="662975"/>
            <a:ext cx="84966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Broadband/Baseband</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457200" algn="l" rtl="0">
              <a:spcBef>
                <a:spcPts val="0"/>
              </a:spcBef>
              <a:spcAft>
                <a:spcPts val="0"/>
              </a:spcAft>
              <a:buNone/>
            </a:pPr>
            <a:r>
              <a:rPr lang="tr-TR" sz="2400">
                <a:latin typeface="Raleway"/>
                <a:ea typeface="Raleway"/>
                <a:cs typeface="Raleway"/>
                <a:sym typeface="Raleway"/>
              </a:rPr>
              <a:t>If you are using a broadband internet connection for your home internet, the signals from your ISP up to your broadband router are broadband signals. But, the signals used inside your Ethernet LAN are baseband signals.</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pic>
        <p:nvPicPr>
          <p:cNvPr id="461" name="Google Shape;461;p31" descr="DATA COMMUNICATION AND NETWORKING TECHNOLOGY: June 2013"/>
          <p:cNvPicPr preferRelativeResize="0"/>
          <p:nvPr/>
        </p:nvPicPr>
        <p:blipFill rotWithShape="1">
          <a:blip r:embed="rId3">
            <a:alphaModFix/>
          </a:blip>
          <a:srcRect b="16701"/>
          <a:stretch/>
        </p:blipFill>
        <p:spPr>
          <a:xfrm>
            <a:off x="2271150" y="3168900"/>
            <a:ext cx="4696200" cy="1743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1"/>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 Layer 1 meet Layer 2</a:t>
            </a:r>
            <a:endParaRPr sz="4000">
              <a:solidFill>
                <a:srgbClr val="741B47"/>
              </a:solidFill>
              <a:latin typeface="Raleway Medium"/>
              <a:ea typeface="Raleway Medium"/>
              <a:cs typeface="Raleway Medium"/>
              <a:sym typeface="Raleway Medium"/>
            </a:endParaRPr>
          </a:p>
        </p:txBody>
      </p:sp>
      <p:pic>
        <p:nvPicPr>
          <p:cNvPr id="407" name="Google Shape;407;p21"/>
          <p:cNvPicPr preferRelativeResize="0"/>
          <p:nvPr/>
        </p:nvPicPr>
        <p:blipFill>
          <a:blip r:embed="rId3">
            <a:alphaModFix/>
          </a:blip>
          <a:stretch>
            <a:fillRect/>
          </a:stretch>
        </p:blipFill>
        <p:spPr>
          <a:xfrm>
            <a:off x="431800" y="800200"/>
            <a:ext cx="3456348" cy="2276674"/>
          </a:xfrm>
          <a:prstGeom prst="rect">
            <a:avLst/>
          </a:prstGeom>
          <a:noFill/>
          <a:ln>
            <a:noFill/>
          </a:ln>
        </p:spPr>
      </p:pic>
      <p:pic>
        <p:nvPicPr>
          <p:cNvPr id="408" name="Google Shape;408;p21"/>
          <p:cNvPicPr preferRelativeResize="0"/>
          <p:nvPr/>
        </p:nvPicPr>
        <p:blipFill>
          <a:blip r:embed="rId4">
            <a:alphaModFix/>
          </a:blip>
          <a:stretch>
            <a:fillRect/>
          </a:stretch>
        </p:blipFill>
        <p:spPr>
          <a:xfrm>
            <a:off x="1731800" y="2477000"/>
            <a:ext cx="3456350" cy="2592263"/>
          </a:xfrm>
          <a:prstGeom prst="rect">
            <a:avLst/>
          </a:prstGeom>
          <a:noFill/>
          <a:ln>
            <a:noFill/>
          </a:ln>
        </p:spPr>
      </p:pic>
      <p:pic>
        <p:nvPicPr>
          <p:cNvPr id="409" name="Google Shape;409;p21"/>
          <p:cNvPicPr preferRelativeResize="0"/>
          <p:nvPr/>
        </p:nvPicPr>
        <p:blipFill>
          <a:blip r:embed="rId5">
            <a:alphaModFix/>
          </a:blip>
          <a:stretch>
            <a:fillRect/>
          </a:stretch>
        </p:blipFill>
        <p:spPr>
          <a:xfrm>
            <a:off x="4699975" y="1482925"/>
            <a:ext cx="4269499" cy="240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415" name="Google Shape;415;p2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416" name="Google Shape;416;p22"/>
          <p:cNvSpPr txBox="1">
            <a:spLocks noGrp="1"/>
          </p:cNvSpPr>
          <p:nvPr>
            <p:ph type="subTitle" idx="1"/>
          </p:nvPr>
        </p:nvSpPr>
        <p:spPr>
          <a:xfrm>
            <a:off x="1085850" y="2921775"/>
            <a:ext cx="6965400" cy="1278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1800" b="1">
                <a:latin typeface="Barlow"/>
                <a:ea typeface="Barlow"/>
                <a:cs typeface="Barlow"/>
                <a:sym typeface="Barlow"/>
              </a:rPr>
              <a:t>Device addresses (“MAC Address”)</a:t>
            </a:r>
            <a:endParaRPr sz="1800" b="1">
              <a:latin typeface="Barlow"/>
              <a:ea typeface="Barlow"/>
              <a:cs typeface="Barlow"/>
              <a:sym typeface="Barlow"/>
            </a:endParaRPr>
          </a:p>
          <a:p>
            <a:pPr marL="0" lvl="0" indent="0" algn="l" rtl="0">
              <a:lnSpc>
                <a:spcPct val="110000"/>
              </a:lnSpc>
              <a:spcBef>
                <a:spcPts val="0"/>
              </a:spcBef>
              <a:spcAft>
                <a:spcPts val="0"/>
              </a:spcAft>
              <a:buNone/>
            </a:pPr>
            <a:r>
              <a:rPr lang="tr-TR" sz="1800"/>
              <a:t>Data frames</a:t>
            </a:r>
            <a:endParaRPr sz="1800"/>
          </a:p>
          <a:p>
            <a:pPr marL="0" lvl="0" indent="0" algn="l" rtl="0">
              <a:lnSpc>
                <a:spcPct val="110000"/>
              </a:lnSpc>
              <a:spcBef>
                <a:spcPts val="0"/>
              </a:spcBef>
              <a:spcAft>
                <a:spcPts val="0"/>
              </a:spcAft>
              <a:buNone/>
            </a:pPr>
            <a:r>
              <a:rPr lang="tr-TR" sz="1800"/>
              <a:t>Media access control</a:t>
            </a: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22" name="Google Shape;422;p23"/>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MAC Addresses</a:t>
            </a:r>
            <a:endParaRPr sz="4000">
              <a:solidFill>
                <a:srgbClr val="741B47"/>
              </a:solidFill>
              <a:latin typeface="Raleway Medium"/>
              <a:ea typeface="Raleway Medium"/>
              <a:cs typeface="Raleway Medium"/>
              <a:sym typeface="Raleway Medium"/>
            </a:endParaRPr>
          </a:p>
        </p:txBody>
      </p:sp>
      <p:pic>
        <p:nvPicPr>
          <p:cNvPr id="423" name="Google Shape;423;p23"/>
          <p:cNvPicPr preferRelativeResize="0"/>
          <p:nvPr/>
        </p:nvPicPr>
        <p:blipFill rotWithShape="1">
          <a:blip r:embed="rId3">
            <a:alphaModFix/>
          </a:blip>
          <a:srcRect t="23234" r="29313" b="38762"/>
          <a:stretch/>
        </p:blipFill>
        <p:spPr>
          <a:xfrm>
            <a:off x="431800" y="1208113"/>
            <a:ext cx="2571750" cy="1036975"/>
          </a:xfrm>
          <a:prstGeom prst="rect">
            <a:avLst/>
          </a:prstGeom>
          <a:noFill/>
          <a:ln>
            <a:noFill/>
          </a:ln>
        </p:spPr>
      </p:pic>
      <p:sp>
        <p:nvSpPr>
          <p:cNvPr id="424" name="Google Shape;424;p23"/>
          <p:cNvSpPr txBox="1"/>
          <p:nvPr/>
        </p:nvSpPr>
        <p:spPr>
          <a:xfrm>
            <a:off x="3453200" y="1130450"/>
            <a:ext cx="5392800" cy="3506400"/>
          </a:xfrm>
          <a:prstGeom prst="rect">
            <a:avLst/>
          </a:prstGeom>
          <a:noFill/>
          <a:ln>
            <a:noFill/>
          </a:ln>
        </p:spPr>
        <p:txBody>
          <a:bodyPr spcFirstLastPara="1" wrap="square" lIns="91425" tIns="91425" rIns="91425" bIns="91425" anchor="t" anchorCtr="0">
            <a:normAutofit fontScale="92500" lnSpcReduction="10000"/>
          </a:bodyPr>
          <a:lstStyle/>
          <a:p>
            <a:pPr marL="457200" marR="0" lvl="0" indent="-363696"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Ethernet cable plugs into a “</a:t>
            </a:r>
            <a:r>
              <a:rPr kumimoji="0" lang="tr-TR" sz="2300" b="1" i="0" u="none" strike="noStrike" kern="0" cap="none" spc="0" normalizeH="0" baseline="0" noProof="0">
                <a:ln>
                  <a:noFill/>
                </a:ln>
                <a:solidFill>
                  <a:srgbClr val="000000"/>
                </a:solidFill>
                <a:effectLst/>
                <a:uLnTx/>
                <a:uFillTx/>
                <a:latin typeface="Raleway"/>
                <a:ea typeface="Raleway"/>
                <a:cs typeface="Raleway"/>
                <a:sym typeface="Raleway"/>
              </a:rPr>
              <a:t>network interface card</a:t>
            </a: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 (</a:t>
            </a:r>
            <a:r>
              <a:rPr kumimoji="0" lang="tr-TR" sz="2300" b="1" i="0" u="none" strike="noStrike" kern="0" cap="none" spc="0" normalizeH="0" baseline="0" noProof="0">
                <a:ln>
                  <a:noFill/>
                </a:ln>
                <a:solidFill>
                  <a:srgbClr val="000000"/>
                </a:solidFill>
                <a:effectLst/>
                <a:uLnTx/>
                <a:uFillTx/>
                <a:latin typeface="Raleway"/>
                <a:ea typeface="Raleway"/>
                <a:cs typeface="Raleway"/>
                <a:sym typeface="Raleway"/>
              </a:rPr>
              <a:t>NIC</a:t>
            </a: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a:t>
            </a: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3696"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Each NIC has a unique “</a:t>
            </a:r>
            <a:r>
              <a:rPr kumimoji="0" lang="tr-TR" sz="2300" b="1" i="0" u="none" strike="noStrike" kern="0" cap="none" spc="0" normalizeH="0" baseline="0" noProof="0">
                <a:ln>
                  <a:noFill/>
                </a:ln>
                <a:solidFill>
                  <a:srgbClr val="000000"/>
                </a:solidFill>
                <a:effectLst/>
                <a:uLnTx/>
                <a:uFillTx/>
                <a:latin typeface="Raleway"/>
                <a:ea typeface="Raleway"/>
                <a:cs typeface="Raleway"/>
                <a:sym typeface="Raleway"/>
              </a:rPr>
              <a:t>MAC</a:t>
            </a:r>
            <a:r>
              <a:rPr kumimoji="0" lang="tr-TR" sz="2300" b="0" i="0" u="none" strike="noStrike" kern="0" cap="none" spc="0" normalizeH="0" baseline="0" noProof="0">
                <a:ln>
                  <a:noFill/>
                </a:ln>
                <a:solidFill>
                  <a:srgbClr val="000000"/>
                </a:solidFill>
                <a:effectLst/>
                <a:uLnTx/>
                <a:uFillTx/>
                <a:latin typeface="Raleway"/>
                <a:ea typeface="Raleway"/>
                <a:cs typeface="Raleway"/>
                <a:sym typeface="Raleway"/>
              </a:rPr>
              <a:t>” address</a:t>
            </a: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9570"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Ethernet at the Data Link layer is responsible for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Ethernet addressing</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(hardware or MAC addressing)</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9570" algn="l" defTabSz="914400" rtl="0" eaLnBrk="1" fontAlgn="auto" latinLnBrk="0" hangingPunct="1">
              <a:lnSpc>
                <a:spcPct val="100000"/>
              </a:lnSpc>
              <a:spcBef>
                <a:spcPts val="0"/>
              </a:spcBef>
              <a:spcAft>
                <a:spcPts val="0"/>
              </a:spcAft>
              <a:buClr>
                <a:srgbClr val="000000"/>
              </a:buClr>
              <a:buSzPct val="100000"/>
              <a:buFont typeface="Raleway"/>
              <a:buChar char="●"/>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Ethernet MAC addresses are made up of hexadecimal addresses</a:t>
            </a:r>
            <a:endParaRPr kumimoji="0" sz="23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425" name="Google Shape;425;p23"/>
          <p:cNvPicPr preferRelativeResize="0"/>
          <p:nvPr/>
        </p:nvPicPr>
        <p:blipFill>
          <a:blip r:embed="rId4">
            <a:alphaModFix/>
          </a:blip>
          <a:stretch>
            <a:fillRect/>
          </a:stretch>
        </p:blipFill>
        <p:spPr>
          <a:xfrm>
            <a:off x="597675" y="2245075"/>
            <a:ext cx="2240000" cy="224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467" name="Google Shape;467;p3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468" name="Google Shape;468;p32"/>
          <p:cNvSpPr txBox="1">
            <a:spLocks noGrp="1"/>
          </p:cNvSpPr>
          <p:nvPr>
            <p:ph type="subTitle" idx="1"/>
          </p:nvPr>
        </p:nvSpPr>
        <p:spPr>
          <a:xfrm>
            <a:off x="1085850" y="29217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1800"/>
              <a:t>Binary to Decimal and Hexadecimal Conversion</a:t>
            </a:r>
            <a:endParaRPr sz="1800"/>
          </a:p>
          <a:p>
            <a:pPr marL="0" lvl="0" indent="0" algn="l" rtl="0">
              <a:lnSpc>
                <a:spcPct val="110000"/>
              </a:lnSpc>
              <a:spcBef>
                <a:spcPts val="0"/>
              </a:spcBef>
              <a:spcAft>
                <a:spcPts val="0"/>
              </a:spcAft>
              <a:buNone/>
            </a:pPr>
            <a:r>
              <a:rPr lang="tr-TR" sz="1800"/>
              <a:t>Ethernet Addressing</a:t>
            </a:r>
            <a:endParaRPr sz="1800"/>
          </a:p>
          <a:p>
            <a:pPr marL="0" lvl="0" indent="0" algn="l" rtl="0">
              <a:lnSpc>
                <a:spcPct val="110000"/>
              </a:lnSpc>
              <a:spcBef>
                <a:spcPts val="0"/>
              </a:spcBef>
              <a:spcAft>
                <a:spcPts val="0"/>
              </a:spcAft>
              <a:buNone/>
            </a:pPr>
            <a:r>
              <a:rPr lang="tr-TR" sz="1800"/>
              <a:t>Ethernet Frames</a:t>
            </a:r>
            <a:endParaRPr sz="1800"/>
          </a:p>
          <a:p>
            <a:pPr marL="0" lvl="0" indent="0" algn="l" rtl="0">
              <a:lnSpc>
                <a:spcPct val="110000"/>
              </a:lnSpc>
              <a:spcBef>
                <a:spcPts val="0"/>
              </a:spcBef>
              <a:spcAft>
                <a:spcPts val="0"/>
              </a:spcAft>
              <a:buNone/>
            </a:pPr>
            <a:r>
              <a:rPr lang="tr-TR" sz="1800"/>
              <a:t>Ethernet II Frames</a:t>
            </a: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15</a:t>
            </a:fld>
            <a:endParaRPr/>
          </a:p>
        </p:txBody>
      </p:sp>
      <p:sp>
        <p:nvSpPr>
          <p:cNvPr id="474" name="Google Shape;474;p33"/>
          <p:cNvSpPr txBox="1"/>
          <p:nvPr/>
        </p:nvSpPr>
        <p:spPr>
          <a:xfrm>
            <a:off x="431800" y="173800"/>
            <a:ext cx="7887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475" name="Google Shape;475;p33"/>
          <p:cNvSpPr txBox="1"/>
          <p:nvPr/>
        </p:nvSpPr>
        <p:spPr>
          <a:xfrm>
            <a:off x="300575" y="790975"/>
            <a:ext cx="8386800" cy="42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Ethernet at the Data Link layer is responsible for:</a:t>
            </a:r>
            <a:endParaRPr sz="2400">
              <a:latin typeface="Raleway"/>
              <a:ea typeface="Raleway"/>
              <a:cs typeface="Raleway"/>
              <a:sym typeface="Raleway"/>
            </a:endParaRPr>
          </a:p>
          <a:p>
            <a:pPr marL="457200" lvl="0" indent="0" algn="l" rtl="0">
              <a:spcBef>
                <a:spcPts val="0"/>
              </a:spcBef>
              <a:spcAft>
                <a:spcPts val="0"/>
              </a:spcAft>
              <a:buNone/>
            </a:pP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b="1">
                <a:latin typeface="Raleway"/>
                <a:ea typeface="Raleway"/>
                <a:cs typeface="Raleway"/>
                <a:sym typeface="Raleway"/>
              </a:rPr>
              <a:t>Ethernet addressing</a:t>
            </a:r>
            <a:r>
              <a:rPr lang="tr-TR" sz="2400">
                <a:latin typeface="Raleway"/>
                <a:ea typeface="Raleway"/>
                <a:cs typeface="Raleway"/>
                <a:sym typeface="Raleway"/>
              </a:rPr>
              <a:t> (hardware or MAC addressing)</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b="1">
                <a:latin typeface="Raleway"/>
                <a:ea typeface="Raleway"/>
                <a:cs typeface="Raleway"/>
                <a:sym typeface="Raleway"/>
              </a:rPr>
              <a:t>framing packets</a:t>
            </a:r>
            <a:r>
              <a:rPr lang="tr-TR" sz="2400">
                <a:latin typeface="Raleway"/>
                <a:ea typeface="Raleway"/>
                <a:cs typeface="Raleway"/>
                <a:sym typeface="Raleway"/>
              </a:rPr>
              <a:t> received from the Network layer</a:t>
            </a: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Ethernet MAC addresses are made up of hexadecimal addresses</a:t>
            </a:r>
            <a:endParaRPr sz="24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16</a:t>
            </a:fld>
            <a:endParaRPr/>
          </a:p>
        </p:txBody>
      </p:sp>
      <p:sp>
        <p:nvSpPr>
          <p:cNvPr id="481" name="Google Shape;481;p34"/>
          <p:cNvSpPr txBox="1"/>
          <p:nvPr/>
        </p:nvSpPr>
        <p:spPr>
          <a:xfrm>
            <a:off x="431800" y="173800"/>
            <a:ext cx="7887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None/>
            </a:pP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482" name="Google Shape;482;p34"/>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sp>
        <p:nvSpPr>
          <p:cNvPr id="483" name="Google Shape;483;p34"/>
          <p:cNvSpPr/>
          <p:nvPr/>
        </p:nvSpPr>
        <p:spPr>
          <a:xfrm>
            <a:off x="1062575" y="1840800"/>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bit</a:t>
            </a:r>
            <a:endParaRPr sz="3000" b="1"/>
          </a:p>
        </p:txBody>
      </p:sp>
      <p:cxnSp>
        <p:nvCxnSpPr>
          <p:cNvPr id="484" name="Google Shape;484;p34"/>
          <p:cNvCxnSpPr>
            <a:stCxn id="483" idx="2"/>
            <a:endCxn id="485" idx="0"/>
          </p:cNvCxnSpPr>
          <p:nvPr/>
        </p:nvCxnSpPr>
        <p:spPr>
          <a:xfrm flipH="1">
            <a:off x="1281425" y="2467200"/>
            <a:ext cx="432900" cy="523200"/>
          </a:xfrm>
          <a:prstGeom prst="straightConnector1">
            <a:avLst/>
          </a:prstGeom>
          <a:noFill/>
          <a:ln w="38100" cap="flat" cmpd="sng">
            <a:solidFill>
              <a:schemeClr val="dk2"/>
            </a:solidFill>
            <a:prstDash val="solid"/>
            <a:round/>
            <a:headEnd type="none" w="med" len="med"/>
            <a:tailEnd type="triangle" w="med" len="med"/>
          </a:ln>
        </p:spPr>
      </p:cxnSp>
      <p:sp>
        <p:nvSpPr>
          <p:cNvPr id="486" name="Google Shape;486;p34"/>
          <p:cNvSpPr/>
          <p:nvPr/>
        </p:nvSpPr>
        <p:spPr>
          <a:xfrm>
            <a:off x="1781425" y="2990500"/>
            <a:ext cx="705900" cy="62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0</a:t>
            </a:r>
            <a:endParaRPr sz="3000" b="1"/>
          </a:p>
        </p:txBody>
      </p:sp>
      <p:sp>
        <p:nvSpPr>
          <p:cNvPr id="485" name="Google Shape;485;p34"/>
          <p:cNvSpPr/>
          <p:nvPr/>
        </p:nvSpPr>
        <p:spPr>
          <a:xfrm>
            <a:off x="928475" y="2990500"/>
            <a:ext cx="705900" cy="62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a:t>
            </a:r>
            <a:endParaRPr sz="3000" b="1"/>
          </a:p>
        </p:txBody>
      </p:sp>
      <p:cxnSp>
        <p:nvCxnSpPr>
          <p:cNvPr id="487" name="Google Shape;487;p34"/>
          <p:cNvCxnSpPr>
            <a:stCxn id="483" idx="2"/>
            <a:endCxn id="486" idx="0"/>
          </p:cNvCxnSpPr>
          <p:nvPr/>
        </p:nvCxnSpPr>
        <p:spPr>
          <a:xfrm>
            <a:off x="1714325" y="2467200"/>
            <a:ext cx="420000" cy="523200"/>
          </a:xfrm>
          <a:prstGeom prst="straightConnector1">
            <a:avLst/>
          </a:prstGeom>
          <a:noFill/>
          <a:ln w="38100" cap="flat" cmpd="sng">
            <a:solidFill>
              <a:schemeClr val="dk2"/>
            </a:solidFill>
            <a:prstDash val="solid"/>
            <a:round/>
            <a:headEnd type="none" w="med" len="med"/>
            <a:tailEnd type="triangle" w="med" len="med"/>
          </a:ln>
        </p:spPr>
      </p:cxnSp>
      <p:sp>
        <p:nvSpPr>
          <p:cNvPr id="488" name="Google Shape;488;p34"/>
          <p:cNvSpPr/>
          <p:nvPr/>
        </p:nvSpPr>
        <p:spPr>
          <a:xfrm>
            <a:off x="3506725" y="1811550"/>
            <a:ext cx="1913700" cy="626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nibble</a:t>
            </a:r>
            <a:endParaRPr sz="3000" b="1"/>
          </a:p>
        </p:txBody>
      </p:sp>
      <p:sp>
        <p:nvSpPr>
          <p:cNvPr id="489" name="Google Shape;489;p34"/>
          <p:cNvSpPr/>
          <p:nvPr/>
        </p:nvSpPr>
        <p:spPr>
          <a:xfrm>
            <a:off x="3506725" y="3191775"/>
            <a:ext cx="1913700" cy="6264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1 byte</a:t>
            </a:r>
            <a:endParaRPr sz="3000" b="1"/>
          </a:p>
        </p:txBody>
      </p:sp>
      <p:sp>
        <p:nvSpPr>
          <p:cNvPr id="490" name="Google Shape;490;p34"/>
          <p:cNvSpPr/>
          <p:nvPr/>
        </p:nvSpPr>
        <p:spPr>
          <a:xfrm>
            <a:off x="6430125" y="1811550"/>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4 bits</a:t>
            </a:r>
            <a:endParaRPr sz="3000" b="1"/>
          </a:p>
        </p:txBody>
      </p:sp>
      <p:sp>
        <p:nvSpPr>
          <p:cNvPr id="491" name="Google Shape;491;p34"/>
          <p:cNvSpPr/>
          <p:nvPr/>
        </p:nvSpPr>
        <p:spPr>
          <a:xfrm>
            <a:off x="6439825" y="3191285"/>
            <a:ext cx="1303500" cy="62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b="1"/>
              <a:t>8 bits</a:t>
            </a:r>
            <a:endParaRPr sz="3000" b="1"/>
          </a:p>
        </p:txBody>
      </p:sp>
      <p:cxnSp>
        <p:nvCxnSpPr>
          <p:cNvPr id="492" name="Google Shape;492;p34"/>
          <p:cNvCxnSpPr>
            <a:stCxn id="488" idx="3"/>
            <a:endCxn id="490" idx="1"/>
          </p:cNvCxnSpPr>
          <p:nvPr/>
        </p:nvCxnSpPr>
        <p:spPr>
          <a:xfrm>
            <a:off x="5420425" y="2124750"/>
            <a:ext cx="1009800" cy="0"/>
          </a:xfrm>
          <a:prstGeom prst="straightConnector1">
            <a:avLst/>
          </a:prstGeom>
          <a:noFill/>
          <a:ln w="38100" cap="flat" cmpd="sng">
            <a:solidFill>
              <a:schemeClr val="dk2"/>
            </a:solidFill>
            <a:prstDash val="solid"/>
            <a:round/>
            <a:headEnd type="none" w="med" len="med"/>
            <a:tailEnd type="triangle" w="med" len="med"/>
          </a:ln>
        </p:spPr>
      </p:cxnSp>
      <p:cxnSp>
        <p:nvCxnSpPr>
          <p:cNvPr id="493" name="Google Shape;493;p34"/>
          <p:cNvCxnSpPr>
            <a:stCxn id="489" idx="3"/>
            <a:endCxn id="491" idx="1"/>
          </p:cNvCxnSpPr>
          <p:nvPr/>
        </p:nvCxnSpPr>
        <p:spPr>
          <a:xfrm rot="10800000" flipH="1">
            <a:off x="5420425" y="3504375"/>
            <a:ext cx="1019400" cy="6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17</a:t>
            </a:fld>
            <a:endParaRPr/>
          </a:p>
        </p:txBody>
      </p:sp>
      <p:sp>
        <p:nvSpPr>
          <p:cNvPr id="499" name="Google Shape;499;p35"/>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graphicFrame>
        <p:nvGraphicFramePr>
          <p:cNvPr id="500" name="Google Shape;500;p35"/>
          <p:cNvGraphicFramePr/>
          <p:nvPr>
            <p:extLst>
              <p:ext uri="{D42A27DB-BD31-4B8C-83A1-F6EECF244321}">
                <p14:modId xmlns:p14="http://schemas.microsoft.com/office/powerpoint/2010/main" val="939965264"/>
              </p:ext>
            </p:extLst>
          </p:nvPr>
        </p:nvGraphicFramePr>
        <p:xfrm>
          <a:off x="2839886" y="1305160"/>
          <a:ext cx="3143850" cy="3565890"/>
        </p:xfrm>
        <a:graphic>
          <a:graphicData uri="http://schemas.openxmlformats.org/drawingml/2006/table">
            <a:tbl>
              <a:tblPr>
                <a:noFill/>
                <a:tableStyleId>{C4CC70AD-D82F-43B1-839D-7DC93C947E90}</a:tableStyleId>
              </a:tblPr>
              <a:tblGrid>
                <a:gridCol w="1537125">
                  <a:extLst>
                    <a:ext uri="{9D8B030D-6E8A-4147-A177-3AD203B41FA5}">
                      <a16:colId xmlns:a16="http://schemas.microsoft.com/office/drawing/2014/main" val="20000"/>
                    </a:ext>
                  </a:extLst>
                </a:gridCol>
                <a:gridCol w="16067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tr-TR" b="1">
                          <a:latin typeface="Raleway"/>
                          <a:ea typeface="Raleway"/>
                          <a:cs typeface="Raleway"/>
                          <a:sym typeface="Raleway"/>
                        </a:rPr>
                        <a:t>Binary Value</a:t>
                      </a:r>
                      <a:endParaRPr b="1">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Decimal Value</a:t>
                      </a:r>
                      <a:endParaRPr b="1">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tr-TR">
                          <a:latin typeface="Raleway"/>
                          <a:ea typeface="Raleway"/>
                          <a:cs typeface="Raleway"/>
                          <a:sym typeface="Raleway"/>
                        </a:rPr>
                        <a:t>10000000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128</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tr-TR">
                          <a:latin typeface="Raleway"/>
                          <a:ea typeface="Raleway"/>
                          <a:cs typeface="Raleway"/>
                          <a:sym typeface="Raleway"/>
                        </a:rPr>
                        <a:t>11000000</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192</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11100000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224</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11110000</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240</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11111000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248</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11111100</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252</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11111110</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tr-TR">
                          <a:latin typeface="Raleway"/>
                          <a:ea typeface="Raleway"/>
                          <a:cs typeface="Raleway"/>
                          <a:sym typeface="Raleway"/>
                        </a:rPr>
                        <a:t>254</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tr-TR">
                          <a:latin typeface="Raleway"/>
                          <a:ea typeface="Raleway"/>
                          <a:cs typeface="Raleway"/>
                          <a:sym typeface="Raleway"/>
                        </a:rPr>
                        <a:t>11111111</a:t>
                      </a:r>
                      <a:endParaRPr>
                        <a:latin typeface="Raleway"/>
                        <a:ea typeface="Raleway"/>
                        <a:cs typeface="Raleway"/>
                        <a:sym typeface="Raleway"/>
                      </a:endParaRPr>
                    </a:p>
                  </a:txBody>
                  <a:tcPr marL="91425" marR="91425" marT="91425" marB="91425">
                    <a:solidFill>
                      <a:srgbClr val="D9D9D9"/>
                    </a:solidFill>
                  </a:tcPr>
                </a:tc>
                <a:tc>
                  <a:txBody>
                    <a:bodyPr/>
                    <a:lstStyle/>
                    <a:p>
                      <a:pPr marL="0" lvl="0" indent="0" algn="l" rtl="0">
                        <a:spcBef>
                          <a:spcPts val="0"/>
                        </a:spcBef>
                        <a:spcAft>
                          <a:spcPts val="0"/>
                        </a:spcAft>
                        <a:buNone/>
                      </a:pPr>
                      <a:r>
                        <a:rPr lang="tr-TR" dirty="0">
                          <a:latin typeface="Raleway"/>
                          <a:ea typeface="Raleway"/>
                          <a:cs typeface="Raleway"/>
                          <a:sym typeface="Raleway"/>
                        </a:rPr>
                        <a:t>255</a:t>
                      </a:r>
                      <a:endParaRPr dirty="0">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
        <p:nvSpPr>
          <p:cNvPr id="501" name="Google Shape;501;p35"/>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400" b="1">
                <a:latin typeface="Raleway"/>
                <a:ea typeface="Raleway"/>
                <a:cs typeface="Raleway"/>
                <a:sym typeface="Raleway"/>
              </a:rPr>
              <a:t>Binary to Decimal Conversion</a:t>
            </a:r>
            <a:endParaRPr sz="2400">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18</a:t>
            </a:fld>
            <a:endParaRPr/>
          </a:p>
        </p:txBody>
      </p:sp>
      <p:sp>
        <p:nvSpPr>
          <p:cNvPr id="507" name="Google Shape;507;p36"/>
          <p:cNvSpPr txBox="1"/>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graphicFrame>
        <p:nvGraphicFramePr>
          <p:cNvPr id="508" name="Google Shape;508;p36"/>
          <p:cNvGraphicFramePr/>
          <p:nvPr/>
        </p:nvGraphicFramePr>
        <p:xfrm>
          <a:off x="928525" y="1305350"/>
          <a:ext cx="3023300" cy="3779250"/>
        </p:xfrm>
        <a:graphic>
          <a:graphicData uri="http://schemas.openxmlformats.org/drawingml/2006/table">
            <a:tbl>
              <a:tblPr>
                <a:noFill/>
                <a:tableStyleId>{C4CC70AD-D82F-43B1-839D-7DC93C947E90}</a:tableStyleId>
              </a:tblPr>
              <a:tblGrid>
                <a:gridCol w="765475">
                  <a:extLst>
                    <a:ext uri="{9D8B030D-6E8A-4147-A177-3AD203B41FA5}">
                      <a16:colId xmlns:a16="http://schemas.microsoft.com/office/drawing/2014/main" val="20000"/>
                    </a:ext>
                  </a:extLst>
                </a:gridCol>
                <a:gridCol w="1314775">
                  <a:extLst>
                    <a:ext uri="{9D8B030D-6E8A-4147-A177-3AD203B41FA5}">
                      <a16:colId xmlns:a16="http://schemas.microsoft.com/office/drawing/2014/main" val="20001"/>
                    </a:ext>
                  </a:extLst>
                </a:gridCol>
                <a:gridCol w="9430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tr-TR" b="1">
                          <a:latin typeface="Raleway"/>
                          <a:ea typeface="Raleway"/>
                          <a:cs typeface="Raleway"/>
                          <a:sym typeface="Raleway"/>
                        </a:rPr>
                        <a:t>Binary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Hexadecimal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Decimal Value</a:t>
                      </a:r>
                      <a:endParaRPr b="1">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tr-TR">
                          <a:latin typeface="Raleway"/>
                          <a:ea typeface="Raleway"/>
                          <a:cs typeface="Raleway"/>
                          <a:sym typeface="Raleway"/>
                        </a:rPr>
                        <a:t>0000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0</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tr-TR">
                          <a:latin typeface="Raleway"/>
                          <a:ea typeface="Raleway"/>
                          <a:cs typeface="Raleway"/>
                          <a:sym typeface="Raleway"/>
                        </a:rPr>
                        <a:t>0001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tr-TR">
                          <a:latin typeface="Raleway"/>
                          <a:ea typeface="Raleway"/>
                          <a:cs typeface="Raleway"/>
                          <a:sym typeface="Raleway"/>
                        </a:rPr>
                        <a:t>0010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2</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2</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tr-TR">
                          <a:latin typeface="Raleway"/>
                          <a:ea typeface="Raleway"/>
                          <a:cs typeface="Raleway"/>
                          <a:sym typeface="Raleway"/>
                        </a:rPr>
                        <a:t>0011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3</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3</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tr-TR">
                          <a:latin typeface="Raleway"/>
                          <a:ea typeface="Raleway"/>
                          <a:cs typeface="Raleway"/>
                          <a:sym typeface="Raleway"/>
                        </a:rPr>
                        <a:t>0100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4</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4</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tr-TR">
                          <a:latin typeface="Raleway"/>
                          <a:ea typeface="Raleway"/>
                          <a:cs typeface="Raleway"/>
                          <a:sym typeface="Raleway"/>
                        </a:rPr>
                        <a:t>0101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5</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5</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tr-TR">
                          <a:latin typeface="Raleway"/>
                          <a:ea typeface="Raleway"/>
                          <a:cs typeface="Raleway"/>
                          <a:sym typeface="Raleway"/>
                        </a:rPr>
                        <a:t>0110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6</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FFFFFF"/>
                    </a:solidFill>
                  </a:tcPr>
                </a:tc>
                <a:tc>
                  <a:txBody>
                    <a:bodyPr/>
                    <a:lstStyle/>
                    <a:p>
                      <a:pPr marL="0" lvl="0" indent="0" algn="l" rtl="0">
                        <a:spcBef>
                          <a:spcPts val="0"/>
                        </a:spcBef>
                        <a:spcAft>
                          <a:spcPts val="0"/>
                        </a:spcAft>
                        <a:buNone/>
                      </a:pPr>
                      <a:r>
                        <a:rPr lang="tr-TR">
                          <a:latin typeface="Raleway"/>
                          <a:ea typeface="Raleway"/>
                          <a:cs typeface="Raleway"/>
                          <a:sym typeface="Raleway"/>
                        </a:rPr>
                        <a:t>6</a:t>
                      </a:r>
                      <a:endParaRPr>
                        <a:latin typeface="Raleway"/>
                        <a:ea typeface="Raleway"/>
                        <a:cs typeface="Raleway"/>
                        <a:sym typeface="Raleway"/>
                      </a:endParaRPr>
                    </a:p>
                  </a:txBody>
                  <a:tcPr marL="91425" marR="91425" marT="91425" marB="91425">
                    <a:solidFill>
                      <a:srgbClr val="FFFFFF"/>
                    </a:solidFill>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tr-TR">
                          <a:latin typeface="Raleway"/>
                          <a:ea typeface="Raleway"/>
                          <a:cs typeface="Raleway"/>
                          <a:sym typeface="Raleway"/>
                        </a:rPr>
                        <a:t>0111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7</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7</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graphicFrame>
        <p:nvGraphicFramePr>
          <p:cNvPr id="509" name="Google Shape;509;p36"/>
          <p:cNvGraphicFramePr/>
          <p:nvPr/>
        </p:nvGraphicFramePr>
        <p:xfrm>
          <a:off x="4765350" y="1303275"/>
          <a:ext cx="3204750" cy="3779250"/>
        </p:xfrm>
        <a:graphic>
          <a:graphicData uri="http://schemas.openxmlformats.org/drawingml/2006/table">
            <a:tbl>
              <a:tblPr>
                <a:noFill/>
                <a:tableStyleId>{C4CC70AD-D82F-43B1-839D-7DC93C947E90}</a:tableStyleId>
              </a:tblPr>
              <a:tblGrid>
                <a:gridCol w="943275">
                  <a:extLst>
                    <a:ext uri="{9D8B030D-6E8A-4147-A177-3AD203B41FA5}">
                      <a16:colId xmlns:a16="http://schemas.microsoft.com/office/drawing/2014/main" val="20000"/>
                    </a:ext>
                  </a:extLst>
                </a:gridCol>
                <a:gridCol w="1335550">
                  <a:extLst>
                    <a:ext uri="{9D8B030D-6E8A-4147-A177-3AD203B41FA5}">
                      <a16:colId xmlns:a16="http://schemas.microsoft.com/office/drawing/2014/main" val="20001"/>
                    </a:ext>
                  </a:extLst>
                </a:gridCol>
                <a:gridCol w="9259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tr-TR" b="1">
                          <a:latin typeface="Raleway"/>
                          <a:ea typeface="Raleway"/>
                          <a:cs typeface="Raleway"/>
                          <a:sym typeface="Raleway"/>
                        </a:rPr>
                        <a:t>Binary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Hexadecimal Value</a:t>
                      </a:r>
                      <a:endParaRPr b="1">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b="1">
                          <a:latin typeface="Raleway"/>
                          <a:ea typeface="Raleway"/>
                          <a:cs typeface="Raleway"/>
                          <a:sym typeface="Raleway"/>
                        </a:rPr>
                        <a:t>Decimal Value</a:t>
                      </a:r>
                      <a:endParaRPr b="1">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tr-TR">
                          <a:latin typeface="Raleway"/>
                          <a:ea typeface="Raleway"/>
                          <a:cs typeface="Raleway"/>
                          <a:sym typeface="Raleway"/>
                        </a:rPr>
                        <a:t>1000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8</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8</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tr-TR">
                          <a:latin typeface="Raleway"/>
                          <a:ea typeface="Raleway"/>
                          <a:cs typeface="Raleway"/>
                          <a:sym typeface="Raleway"/>
                        </a:rPr>
                        <a:t>1001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9</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9</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tr-TR">
                          <a:latin typeface="Raleway"/>
                          <a:ea typeface="Raleway"/>
                          <a:cs typeface="Raleway"/>
                          <a:sym typeface="Raleway"/>
                        </a:rPr>
                        <a:t>1010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A</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10</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tr-TR">
                          <a:latin typeface="Raleway"/>
                          <a:ea typeface="Raleway"/>
                          <a:cs typeface="Raleway"/>
                          <a:sym typeface="Raleway"/>
                        </a:rPr>
                        <a:t>1011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B</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11</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tr-TR">
                          <a:latin typeface="Raleway"/>
                          <a:ea typeface="Raleway"/>
                          <a:cs typeface="Raleway"/>
                          <a:sym typeface="Raleway"/>
                        </a:rPr>
                        <a:t>1100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C</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12</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tr-TR">
                          <a:latin typeface="Raleway"/>
                          <a:ea typeface="Raleway"/>
                          <a:cs typeface="Raleway"/>
                          <a:sym typeface="Raleway"/>
                        </a:rPr>
                        <a:t>1101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D</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13</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tr-TR">
                          <a:latin typeface="Raleway"/>
                          <a:ea typeface="Raleway"/>
                          <a:cs typeface="Raleway"/>
                          <a:sym typeface="Raleway"/>
                        </a:rPr>
                        <a:t>1110</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tr-TR">
                          <a:latin typeface="Raleway"/>
                          <a:ea typeface="Raleway"/>
                          <a:cs typeface="Raleway"/>
                          <a:sym typeface="Raleway"/>
                        </a:rPr>
                        <a:t>E</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tr-TR">
                          <a:latin typeface="Raleway"/>
                          <a:ea typeface="Raleway"/>
                          <a:cs typeface="Raleway"/>
                          <a:sym typeface="Raleway"/>
                        </a:rPr>
                        <a:t>14</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tr-TR">
                          <a:latin typeface="Raleway"/>
                          <a:ea typeface="Raleway"/>
                          <a:cs typeface="Raleway"/>
                          <a:sym typeface="Raleway"/>
                        </a:rPr>
                        <a:t>1111</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F</a:t>
                      </a:r>
                      <a:endParaRPr>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solidFill>
                      <a:srgbClr val="D9D9D9"/>
                    </a:solidFill>
                  </a:tcPr>
                </a:tc>
                <a:tc>
                  <a:txBody>
                    <a:bodyPr/>
                    <a:lstStyle/>
                    <a:p>
                      <a:pPr marL="0" lvl="0" indent="0" algn="l" rtl="0">
                        <a:spcBef>
                          <a:spcPts val="0"/>
                        </a:spcBef>
                        <a:spcAft>
                          <a:spcPts val="0"/>
                        </a:spcAft>
                        <a:buNone/>
                      </a:pPr>
                      <a:r>
                        <a:rPr lang="tr-TR">
                          <a:latin typeface="Raleway"/>
                          <a:ea typeface="Raleway"/>
                          <a:cs typeface="Raleway"/>
                          <a:sym typeface="Raleway"/>
                        </a:rPr>
                        <a:t>15</a:t>
                      </a:r>
                      <a:endParaRPr>
                        <a:latin typeface="Raleway"/>
                        <a:ea typeface="Raleway"/>
                        <a:cs typeface="Raleway"/>
                        <a:sym typeface="Raleway"/>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
        <p:nvSpPr>
          <p:cNvPr id="510" name="Google Shape;510;p36"/>
          <p:cNvSpPr txBox="1"/>
          <p:nvPr/>
        </p:nvSpPr>
        <p:spPr>
          <a:xfrm>
            <a:off x="300575" y="790975"/>
            <a:ext cx="83868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400" b="1">
                <a:latin typeface="Raleway"/>
                <a:ea typeface="Raleway"/>
                <a:cs typeface="Raleway"/>
                <a:sym typeface="Raleway"/>
              </a:rPr>
              <a:t>Binary to Decimal and Hexadecimal Conversion</a:t>
            </a:r>
            <a:endParaRPr sz="2400">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19</a:t>
            </a:fld>
            <a:endParaRPr/>
          </a:p>
        </p:txBody>
      </p:sp>
      <p:sp>
        <p:nvSpPr>
          <p:cNvPr id="516" name="Google Shape;516;p37"/>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17" name="Google Shape;517;p37"/>
          <p:cNvSpPr txBox="1"/>
          <p:nvPr/>
        </p:nvSpPr>
        <p:spPr>
          <a:xfrm>
            <a:off x="300575" y="790975"/>
            <a:ext cx="83868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u="sng">
                <a:latin typeface="Raleway"/>
                <a:ea typeface="Raleway"/>
                <a:cs typeface="Raleway"/>
                <a:sym typeface="Raleway"/>
              </a:rPr>
              <a:t>Example:</a:t>
            </a:r>
            <a:endParaRPr sz="2400" u="sng">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r>
              <a:rPr lang="tr-TR" sz="2400"/>
              <a:t>What is the binary value of</a:t>
            </a:r>
            <a:r>
              <a:rPr lang="tr-TR" sz="2400" b="1">
                <a:solidFill>
                  <a:srgbClr val="FF0000"/>
                </a:solidFill>
              </a:rPr>
              <a:t> 0x4E </a:t>
            </a:r>
            <a:r>
              <a:rPr lang="tr-TR" sz="2400" b="1"/>
              <a:t>(or </a:t>
            </a:r>
            <a:r>
              <a:rPr lang="tr-TR" sz="2400" b="1">
                <a:solidFill>
                  <a:srgbClr val="FF0000"/>
                </a:solidFill>
              </a:rPr>
              <a:t>4Eh</a:t>
            </a:r>
            <a:r>
              <a:rPr lang="tr-TR" sz="2400" b="1"/>
              <a:t>)?</a:t>
            </a:r>
            <a:endParaRPr sz="2400" b="1">
              <a:solidFill>
                <a:srgbClr val="FF0000"/>
              </a:solidFill>
            </a:endParaRPr>
          </a:p>
          <a:p>
            <a:pPr marL="0" lvl="0" indent="0" algn="l" rtl="0">
              <a:spcBef>
                <a:spcPts val="0"/>
              </a:spcBef>
              <a:spcAft>
                <a:spcPts val="0"/>
              </a:spcAft>
              <a:buNone/>
            </a:pPr>
            <a:r>
              <a:rPr lang="tr-TR" sz="1800" i="1"/>
              <a:t>(</a:t>
            </a:r>
            <a:r>
              <a:rPr lang="tr-TR" sz="1800" i="1">
                <a:solidFill>
                  <a:srgbClr val="FF0000"/>
                </a:solidFill>
              </a:rPr>
              <a:t>0x</a:t>
            </a:r>
            <a:r>
              <a:rPr lang="tr-TR" sz="1800" i="1"/>
              <a:t> and </a:t>
            </a:r>
            <a:r>
              <a:rPr lang="tr-TR" sz="1800" i="1">
                <a:solidFill>
                  <a:srgbClr val="FF0000"/>
                </a:solidFill>
              </a:rPr>
              <a:t>h</a:t>
            </a:r>
            <a:r>
              <a:rPr lang="tr-TR" sz="1800" i="1"/>
              <a:t> means that the value is hexadecimal or hex)</a:t>
            </a:r>
            <a:endParaRPr sz="1800" i="1"/>
          </a:p>
          <a:p>
            <a:pPr marL="0" lvl="0" indent="0" algn="l" rtl="0">
              <a:spcBef>
                <a:spcPts val="0"/>
              </a:spcBef>
              <a:spcAft>
                <a:spcPts val="0"/>
              </a:spcAft>
              <a:buNone/>
            </a:pPr>
            <a:endParaRPr b="1"/>
          </a:p>
          <a:p>
            <a:pPr marL="0" lvl="0" indent="0" algn="l" rtl="0">
              <a:spcBef>
                <a:spcPts val="0"/>
              </a:spcBef>
              <a:spcAft>
                <a:spcPts val="0"/>
              </a:spcAft>
              <a:buNone/>
            </a:pPr>
            <a:r>
              <a:rPr lang="tr-TR" sz="2400" b="1"/>
              <a:t>binary:	</a:t>
            </a:r>
            <a:r>
              <a:rPr lang="tr-TR" sz="2400" b="1">
                <a:solidFill>
                  <a:srgbClr val="FF0000"/>
                </a:solidFill>
              </a:rPr>
              <a:t>					</a:t>
            </a:r>
            <a:endParaRPr sz="2400" b="1">
              <a:solidFill>
                <a:srgbClr val="FF0000"/>
              </a:solidFill>
            </a:endParaRPr>
          </a:p>
          <a:p>
            <a:pPr marL="0" lvl="0" indent="0" algn="l" rtl="0">
              <a:spcBef>
                <a:spcPts val="0"/>
              </a:spcBef>
              <a:spcAft>
                <a:spcPts val="0"/>
              </a:spcAft>
              <a:buNone/>
            </a:pPr>
            <a:r>
              <a:rPr lang="tr-TR" sz="2400" b="1">
                <a:solidFill>
                  <a:srgbClr val="FF0000"/>
                </a:solidFill>
              </a:rPr>
              <a:t>			</a:t>
            </a:r>
            <a:endParaRPr sz="2400" b="1">
              <a:solidFill>
                <a:srgbClr val="FF0000"/>
              </a:solidFill>
            </a:endParaRPr>
          </a:p>
          <a:p>
            <a:pPr marL="0" lvl="0" indent="0" algn="l" rtl="0">
              <a:spcBef>
                <a:spcPts val="0"/>
              </a:spcBef>
              <a:spcAft>
                <a:spcPts val="0"/>
              </a:spcAft>
              <a:buNone/>
            </a:pPr>
            <a:endParaRPr sz="2400" b="1"/>
          </a:p>
        </p:txBody>
      </p:sp>
      <p:cxnSp>
        <p:nvCxnSpPr>
          <p:cNvPr id="518" name="Google Shape;518;p37"/>
          <p:cNvCxnSpPr/>
          <p:nvPr/>
        </p:nvCxnSpPr>
        <p:spPr>
          <a:xfrm>
            <a:off x="3460625" y="3575175"/>
            <a:ext cx="1350900" cy="0"/>
          </a:xfrm>
          <a:prstGeom prst="straightConnector1">
            <a:avLst/>
          </a:prstGeom>
          <a:noFill/>
          <a:ln w="76200" cap="flat" cmpd="sng">
            <a:solidFill>
              <a:schemeClr val="dk2"/>
            </a:solidFill>
            <a:prstDash val="solid"/>
            <a:round/>
            <a:headEnd type="none" w="med" len="med"/>
            <a:tailEnd type="triangle" w="med" len="med"/>
          </a:ln>
        </p:spPr>
      </p:cxnSp>
      <p:sp>
        <p:nvSpPr>
          <p:cNvPr id="519" name="Google Shape;519;p37"/>
          <p:cNvSpPr/>
          <p:nvPr/>
        </p:nvSpPr>
        <p:spPr>
          <a:xfrm>
            <a:off x="1696550" y="3153375"/>
            <a:ext cx="1581600" cy="84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2400" b="1">
                <a:solidFill>
                  <a:srgbClr val="FF0000"/>
                </a:solidFill>
              </a:rPr>
              <a:t>4 = 0100</a:t>
            </a:r>
            <a:endParaRPr sz="2400" b="1">
              <a:solidFill>
                <a:srgbClr val="FF0000"/>
              </a:solidFill>
            </a:endParaRPr>
          </a:p>
          <a:p>
            <a:pPr marL="0" lvl="0" indent="0" algn="ctr" rtl="0">
              <a:spcBef>
                <a:spcPts val="0"/>
              </a:spcBef>
              <a:spcAft>
                <a:spcPts val="0"/>
              </a:spcAft>
              <a:buNone/>
            </a:pPr>
            <a:r>
              <a:rPr lang="tr-TR" sz="2400" b="1">
                <a:solidFill>
                  <a:srgbClr val="FF0000"/>
                </a:solidFill>
              </a:rPr>
              <a:t>E = 1110</a:t>
            </a:r>
            <a:endParaRPr/>
          </a:p>
        </p:txBody>
      </p:sp>
      <p:sp>
        <p:nvSpPr>
          <p:cNvPr id="520" name="Google Shape;520;p37"/>
          <p:cNvSpPr/>
          <p:nvPr/>
        </p:nvSpPr>
        <p:spPr>
          <a:xfrm>
            <a:off x="4994005" y="3153375"/>
            <a:ext cx="2265000" cy="84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2400" b="1">
                <a:solidFill>
                  <a:srgbClr val="FF0000"/>
                </a:solidFill>
              </a:rPr>
              <a:t>01001110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a:t>
            </a:fld>
            <a:endParaRPr/>
          </a:p>
        </p:txBody>
      </p:sp>
      <p:sp>
        <p:nvSpPr>
          <p:cNvPr id="377" name="Google Shape;377;p21"/>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78" name="Google Shape;378;p21"/>
          <p:cNvSpPr txBox="1">
            <a:spLocks noGrp="1"/>
          </p:cNvSpPr>
          <p:nvPr>
            <p:ph type="subTitle" idx="4294967295"/>
          </p:nvPr>
        </p:nvSpPr>
        <p:spPr>
          <a:xfrm>
            <a:off x="845725" y="17630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Ethernet Basics</a:t>
            </a:r>
            <a:endParaRPr sz="360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Ethernet as the Data Link Layer</a:t>
            </a:r>
            <a:endParaRPr sz="36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24"/>
        <p:cNvGrpSpPr/>
        <p:nvPr/>
      </p:nvGrpSpPr>
      <p:grpSpPr>
        <a:xfrm>
          <a:off x="0" y="0"/>
          <a:ext cx="0" cy="0"/>
          <a:chOff x="0" y="0"/>
          <a:chExt cx="0" cy="0"/>
        </a:xfrm>
      </p:grpSpPr>
      <p:sp>
        <p:nvSpPr>
          <p:cNvPr id="525" name="Google Shape;525;p38"/>
          <p:cNvSpPr txBox="1">
            <a:spLocks noGrp="1"/>
          </p:cNvSpPr>
          <p:nvPr>
            <p:ph type="title"/>
          </p:nvPr>
        </p:nvSpPr>
        <p:spPr>
          <a:xfrm>
            <a:off x="588525" y="749825"/>
            <a:ext cx="78144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2400" b="1">
              <a:latin typeface="Raleway"/>
              <a:ea typeface="Raleway"/>
              <a:cs typeface="Raleway"/>
              <a:sym typeface="Raleway"/>
            </a:endParaRPr>
          </a:p>
          <a:p>
            <a:pPr marL="0" lvl="0" indent="0" algn="l" rtl="0">
              <a:spcBef>
                <a:spcPts val="0"/>
              </a:spcBef>
              <a:spcAft>
                <a:spcPts val="0"/>
              </a:spcAft>
              <a:buNone/>
            </a:pPr>
            <a:r>
              <a:rPr lang="tr-TR" sz="2400">
                <a:solidFill>
                  <a:srgbClr val="FFFFFF"/>
                </a:solidFill>
                <a:latin typeface="Proxima Nova Semibold"/>
                <a:ea typeface="Proxima Nova Semibold"/>
                <a:cs typeface="Proxima Nova Semibold"/>
                <a:sym typeface="Proxima Nova Semibold"/>
              </a:rPr>
              <a:t>What is the binary value of </a:t>
            </a:r>
            <a:r>
              <a:rPr lang="tr-TR" sz="2400" b="1">
                <a:solidFill>
                  <a:srgbClr val="FF0000"/>
                </a:solidFill>
                <a:latin typeface="Proxima Nova"/>
                <a:ea typeface="Proxima Nova"/>
                <a:cs typeface="Proxima Nova"/>
                <a:sym typeface="Proxima Nova"/>
              </a:rPr>
              <a:t>27h</a:t>
            </a:r>
            <a:r>
              <a:rPr lang="tr-TR" sz="2400">
                <a:solidFill>
                  <a:srgbClr val="FFFFFF"/>
                </a:solidFill>
                <a:latin typeface="Proxima Nova Semibold"/>
                <a:ea typeface="Proxima Nova Semibold"/>
                <a:cs typeface="Proxima Nova Semibold"/>
                <a:sym typeface="Proxima Nova Semibold"/>
              </a:rPr>
              <a:t>?</a:t>
            </a: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p:txBody>
      </p:sp>
      <p:sp>
        <p:nvSpPr>
          <p:cNvPr id="526" name="Google Shape;526;p38"/>
          <p:cNvSpPr/>
          <p:nvPr/>
        </p:nvSpPr>
        <p:spPr>
          <a:xfrm>
            <a:off x="5669525" y="2224850"/>
            <a:ext cx="2320500" cy="5787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527" name="Google Shape;527;p38"/>
          <p:cNvSpPr txBox="1"/>
          <p:nvPr/>
        </p:nvSpPr>
        <p:spPr>
          <a:xfrm>
            <a:off x="444075"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p:txBody>
      </p:sp>
      <p:pic>
        <p:nvPicPr>
          <p:cNvPr id="528" name="Google Shape;528;p3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29" name="Google Shape;529;p3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33"/>
        <p:cNvGrpSpPr/>
        <p:nvPr/>
      </p:nvGrpSpPr>
      <p:grpSpPr>
        <a:xfrm>
          <a:off x="0" y="0"/>
          <a:ext cx="0" cy="0"/>
          <a:chOff x="0" y="0"/>
          <a:chExt cx="0" cy="0"/>
        </a:xfrm>
      </p:grpSpPr>
      <p:sp>
        <p:nvSpPr>
          <p:cNvPr id="534" name="Google Shape;534;p39"/>
          <p:cNvSpPr txBox="1">
            <a:spLocks noGrp="1"/>
          </p:cNvSpPr>
          <p:nvPr>
            <p:ph type="title"/>
          </p:nvPr>
        </p:nvSpPr>
        <p:spPr>
          <a:xfrm>
            <a:off x="588525" y="749825"/>
            <a:ext cx="78144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Binary to Decimal and Hexadecimal Conversion</a:t>
            </a: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None/>
            </a:pPr>
            <a:endParaRPr sz="2400" b="1">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2400" b="1">
              <a:latin typeface="Raleway"/>
              <a:ea typeface="Raleway"/>
              <a:cs typeface="Raleway"/>
              <a:sym typeface="Raleway"/>
            </a:endParaRPr>
          </a:p>
          <a:p>
            <a:pPr marL="0" lvl="0" indent="0" algn="l" rtl="0">
              <a:spcBef>
                <a:spcPts val="0"/>
              </a:spcBef>
              <a:spcAft>
                <a:spcPts val="0"/>
              </a:spcAft>
              <a:buNone/>
            </a:pPr>
            <a:r>
              <a:rPr lang="tr-TR" sz="2400">
                <a:solidFill>
                  <a:srgbClr val="FFFFFF"/>
                </a:solidFill>
                <a:latin typeface="Proxima Nova Semibold"/>
                <a:ea typeface="Proxima Nova Semibold"/>
                <a:cs typeface="Proxima Nova Semibold"/>
                <a:sym typeface="Proxima Nova Semibold"/>
              </a:rPr>
              <a:t>What is the binary value of </a:t>
            </a:r>
            <a:r>
              <a:rPr lang="tr-TR" sz="2400" b="1">
                <a:solidFill>
                  <a:srgbClr val="FF0000"/>
                </a:solidFill>
              </a:rPr>
              <a:t>0xF9</a:t>
            </a:r>
            <a:r>
              <a:rPr lang="tr-TR" sz="2400">
                <a:solidFill>
                  <a:srgbClr val="FFFFFF"/>
                </a:solidFill>
                <a:latin typeface="Proxima Nova Semibold"/>
                <a:ea typeface="Proxima Nova Semibold"/>
                <a:cs typeface="Proxima Nova Semibold"/>
                <a:sym typeface="Proxima Nova Semibold"/>
              </a:rPr>
              <a:t>?</a:t>
            </a: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2400">
              <a:solidFill>
                <a:srgbClr val="FFFFFF"/>
              </a:solidFill>
              <a:latin typeface="Proxima Nova Semibold"/>
              <a:ea typeface="Proxima Nova Semibold"/>
              <a:cs typeface="Proxima Nova Semibold"/>
              <a:sym typeface="Proxima Nova Semibold"/>
            </a:endParaRPr>
          </a:p>
        </p:txBody>
      </p:sp>
      <p:sp>
        <p:nvSpPr>
          <p:cNvPr id="535" name="Google Shape;535;p39"/>
          <p:cNvSpPr/>
          <p:nvPr/>
        </p:nvSpPr>
        <p:spPr>
          <a:xfrm>
            <a:off x="5669525" y="2224850"/>
            <a:ext cx="2320500" cy="578700"/>
          </a:xfrm>
          <a:prstGeom prst="roundRect">
            <a:avLst>
              <a:gd name="adj" fmla="val 70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536" name="Google Shape;536;p39"/>
          <p:cNvSpPr txBox="1"/>
          <p:nvPr/>
        </p:nvSpPr>
        <p:spPr>
          <a:xfrm>
            <a:off x="444075"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p:txBody>
      </p:sp>
      <p:pic>
        <p:nvPicPr>
          <p:cNvPr id="537" name="Google Shape;537;p3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38" name="Google Shape;538;p3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22</a:t>
            </a:fld>
            <a:endParaRPr/>
          </a:p>
        </p:txBody>
      </p:sp>
      <p:sp>
        <p:nvSpPr>
          <p:cNvPr id="544" name="Google Shape;544;p40"/>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45" name="Google Shape;545;p40"/>
          <p:cNvSpPr txBox="1"/>
          <p:nvPr/>
        </p:nvSpPr>
        <p:spPr>
          <a:xfrm>
            <a:off x="300575" y="790975"/>
            <a:ext cx="86997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Ethernet Addressing</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MAC (Media Access Control) Address</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48-bit (6 bytes or 12-digit hex) hardware number</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unique</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embedded into the network card, not changeable</a:t>
            </a:r>
            <a:endParaRPr sz="2400">
              <a:latin typeface="Raleway"/>
              <a:ea typeface="Raleway"/>
              <a:cs typeface="Raleway"/>
              <a:sym typeface="Raleway"/>
            </a:endParaRPr>
          </a:p>
          <a:p>
            <a:pPr marL="914400" lvl="1" indent="-381000" algn="l" rtl="0">
              <a:spcBef>
                <a:spcPts val="0"/>
              </a:spcBef>
              <a:spcAft>
                <a:spcPts val="0"/>
              </a:spcAft>
              <a:buSzPts val="2400"/>
              <a:buFont typeface="Raleway"/>
              <a:buChar char="○"/>
            </a:pPr>
            <a:r>
              <a:rPr lang="tr-TR" sz="2400">
                <a:latin typeface="Raleway"/>
                <a:ea typeface="Raleway"/>
                <a:cs typeface="Raleway"/>
                <a:sym typeface="Raleway"/>
              </a:rPr>
              <a:t>represented as </a:t>
            </a:r>
            <a:r>
              <a:rPr lang="tr-TR" sz="2200" b="1">
                <a:solidFill>
                  <a:srgbClr val="FF0000"/>
                </a:solidFill>
              </a:rPr>
              <a:t>00:1A:3F:D3:2C:11</a:t>
            </a:r>
            <a:r>
              <a:rPr lang="tr-TR" sz="2200">
                <a:latin typeface="Raleway"/>
                <a:ea typeface="Raleway"/>
                <a:cs typeface="Raleway"/>
                <a:sym typeface="Raleway"/>
              </a:rPr>
              <a:t> </a:t>
            </a:r>
            <a:r>
              <a:rPr lang="tr-TR" sz="2400">
                <a:latin typeface="Raleway"/>
                <a:ea typeface="Raleway"/>
                <a:cs typeface="Raleway"/>
                <a:sym typeface="Raleway"/>
              </a:rPr>
              <a:t>or </a:t>
            </a:r>
            <a:r>
              <a:rPr lang="tr-TR" sz="2200" b="1">
                <a:solidFill>
                  <a:srgbClr val="FF0000"/>
                </a:solidFill>
              </a:rPr>
              <a:t>00-1A-3F-D3-2C-11</a:t>
            </a:r>
            <a:endParaRPr sz="2200" b="1" u="sng">
              <a:latin typeface="Raleway"/>
              <a:ea typeface="Raleway"/>
              <a:cs typeface="Raleway"/>
              <a:sym typeface="Raleway"/>
            </a:endParaRPr>
          </a:p>
          <a:p>
            <a:pPr marL="0" lvl="0" indent="0" algn="l" rtl="0">
              <a:spcBef>
                <a:spcPts val="0"/>
              </a:spcBef>
              <a:spcAft>
                <a:spcPts val="0"/>
              </a:spcAft>
              <a:buNone/>
            </a:pPr>
            <a:r>
              <a:rPr lang="tr-TR" sz="2400" b="1"/>
              <a:t>	</a:t>
            </a:r>
            <a:r>
              <a:rPr lang="tr-TR" sz="2400" b="1">
                <a:solidFill>
                  <a:srgbClr val="FF0000"/>
                </a:solidFill>
              </a:rPr>
              <a:t>					</a:t>
            </a:r>
            <a:endParaRPr sz="2400" b="1">
              <a:solidFill>
                <a:srgbClr val="FF0000"/>
              </a:solidFill>
            </a:endParaRPr>
          </a:p>
          <a:p>
            <a:pPr marL="0" lvl="0" indent="0" algn="l" rtl="0">
              <a:spcBef>
                <a:spcPts val="0"/>
              </a:spcBef>
              <a:spcAft>
                <a:spcPts val="0"/>
              </a:spcAft>
              <a:buNone/>
            </a:pPr>
            <a:r>
              <a:rPr lang="tr-TR" sz="2400" b="1">
                <a:solidFill>
                  <a:srgbClr val="FF0000"/>
                </a:solidFill>
              </a:rPr>
              <a:t>			</a:t>
            </a:r>
            <a:endParaRPr sz="2400" b="1">
              <a:solidFill>
                <a:srgbClr val="FF0000"/>
              </a:solidFill>
            </a:endParaRPr>
          </a:p>
          <a:p>
            <a:pPr marL="0" lvl="0" indent="0" algn="l" rtl="0">
              <a:spcBef>
                <a:spcPts val="0"/>
              </a:spcBef>
              <a:spcAft>
                <a:spcPts val="0"/>
              </a:spcAft>
              <a:buNone/>
            </a:pPr>
            <a:endParaRPr sz="2400" b="1"/>
          </a:p>
        </p:txBody>
      </p:sp>
      <p:graphicFrame>
        <p:nvGraphicFramePr>
          <p:cNvPr id="546" name="Google Shape;546;p40"/>
          <p:cNvGraphicFramePr/>
          <p:nvPr/>
        </p:nvGraphicFramePr>
        <p:xfrm>
          <a:off x="2112275" y="3797400"/>
          <a:ext cx="5125500" cy="457170"/>
        </p:xfrm>
        <a:graphic>
          <a:graphicData uri="http://schemas.openxmlformats.org/drawingml/2006/table">
            <a:tbl>
              <a:tblPr>
                <a:noFill/>
                <a:tableStyleId>{C4CC70AD-D82F-43B1-839D-7DC93C947E90}</a:tableStyleId>
              </a:tblPr>
              <a:tblGrid>
                <a:gridCol w="854250">
                  <a:extLst>
                    <a:ext uri="{9D8B030D-6E8A-4147-A177-3AD203B41FA5}">
                      <a16:colId xmlns:a16="http://schemas.microsoft.com/office/drawing/2014/main" val="20000"/>
                    </a:ext>
                  </a:extLst>
                </a:gridCol>
                <a:gridCol w="854250">
                  <a:extLst>
                    <a:ext uri="{9D8B030D-6E8A-4147-A177-3AD203B41FA5}">
                      <a16:colId xmlns:a16="http://schemas.microsoft.com/office/drawing/2014/main" val="20001"/>
                    </a:ext>
                  </a:extLst>
                </a:gridCol>
                <a:gridCol w="854250">
                  <a:extLst>
                    <a:ext uri="{9D8B030D-6E8A-4147-A177-3AD203B41FA5}">
                      <a16:colId xmlns:a16="http://schemas.microsoft.com/office/drawing/2014/main" val="20002"/>
                    </a:ext>
                  </a:extLst>
                </a:gridCol>
                <a:gridCol w="854250">
                  <a:extLst>
                    <a:ext uri="{9D8B030D-6E8A-4147-A177-3AD203B41FA5}">
                      <a16:colId xmlns:a16="http://schemas.microsoft.com/office/drawing/2014/main" val="20003"/>
                    </a:ext>
                  </a:extLst>
                </a:gridCol>
                <a:gridCol w="854250">
                  <a:extLst>
                    <a:ext uri="{9D8B030D-6E8A-4147-A177-3AD203B41FA5}">
                      <a16:colId xmlns:a16="http://schemas.microsoft.com/office/drawing/2014/main" val="20004"/>
                    </a:ext>
                  </a:extLst>
                </a:gridCol>
                <a:gridCol w="854250">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tr-TR" sz="1800" b="1"/>
                        <a:t>00</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tr-TR" sz="1800" b="1"/>
                        <a:t>1A</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tr-TR" sz="1800" b="1"/>
                        <a:t>3F</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tr-TR" sz="1800" b="1"/>
                        <a:t>D3</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a:txBody>
                    <a:bodyPr/>
                    <a:lstStyle/>
                    <a:p>
                      <a:pPr marL="0" lvl="0" indent="0" algn="ctr" rtl="0">
                        <a:spcBef>
                          <a:spcPts val="0"/>
                        </a:spcBef>
                        <a:spcAft>
                          <a:spcPts val="0"/>
                        </a:spcAft>
                        <a:buNone/>
                      </a:pPr>
                      <a:r>
                        <a:rPr lang="tr-TR" sz="1800" b="1"/>
                        <a:t>2C</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a:txBody>
                    <a:bodyPr/>
                    <a:lstStyle/>
                    <a:p>
                      <a:pPr marL="0" lvl="0" indent="0" algn="ctr" rtl="0">
                        <a:spcBef>
                          <a:spcPts val="0"/>
                        </a:spcBef>
                        <a:spcAft>
                          <a:spcPts val="0"/>
                        </a:spcAft>
                        <a:buNone/>
                      </a:pPr>
                      <a:r>
                        <a:rPr lang="tr-TR" sz="1800" b="1"/>
                        <a:t>11</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bl>
          </a:graphicData>
        </a:graphic>
      </p:graphicFrame>
      <p:sp>
        <p:nvSpPr>
          <p:cNvPr id="547" name="Google Shape;547;p40"/>
          <p:cNvSpPr/>
          <p:nvPr/>
        </p:nvSpPr>
        <p:spPr>
          <a:xfrm rot="-5400000">
            <a:off x="3286325" y="3199600"/>
            <a:ext cx="239700" cy="2587800"/>
          </a:xfrm>
          <a:prstGeom prst="leftBrace">
            <a:avLst>
              <a:gd name="adj1" fmla="val 50000"/>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rot="-5400000">
            <a:off x="5846225" y="3227500"/>
            <a:ext cx="239700" cy="2532000"/>
          </a:xfrm>
          <a:prstGeom prst="leftBrace">
            <a:avLst>
              <a:gd name="adj1" fmla="val 50000"/>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p:nvPr/>
        </p:nvSpPr>
        <p:spPr>
          <a:xfrm>
            <a:off x="1418500" y="4578125"/>
            <a:ext cx="7269000" cy="6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latin typeface="Raleway"/>
                <a:ea typeface="Raleway"/>
                <a:cs typeface="Raleway"/>
                <a:sym typeface="Raleway"/>
              </a:rPr>
              <a:t>Organizationally Unique Identifier	(OUI)	     Network Interface Controller Specific</a:t>
            </a:r>
            <a:endParaRPr>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23</a:t>
            </a:fld>
            <a:endParaRPr/>
          </a:p>
        </p:txBody>
      </p:sp>
      <p:sp>
        <p:nvSpPr>
          <p:cNvPr id="555" name="Google Shape;555;p41"/>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56" name="Google Shape;556;p41"/>
          <p:cNvSpPr txBox="1"/>
          <p:nvPr/>
        </p:nvSpPr>
        <p:spPr>
          <a:xfrm>
            <a:off x="300575" y="790975"/>
            <a:ext cx="50910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Types of MAC Address</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a:latin typeface="Raleway"/>
                <a:ea typeface="Raleway"/>
                <a:cs typeface="Raleway"/>
                <a:sym typeface="Raleway"/>
              </a:rPr>
              <a:t>1. Unicast: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A specific NIC on the network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Only one sender and only one receiver</a:t>
            </a:r>
            <a:endParaRPr sz="2400">
              <a:latin typeface="Raleway"/>
              <a:ea typeface="Raleway"/>
              <a:cs typeface="Raleway"/>
              <a:sym typeface="Raleway"/>
            </a:endParaRPr>
          </a:p>
        </p:txBody>
      </p:sp>
      <p:pic>
        <p:nvPicPr>
          <p:cNvPr id="557" name="Google Shape;557;p41" descr="Cisco Routers: Multicast Concepts GIF | Gfycat"/>
          <p:cNvPicPr preferRelativeResize="0"/>
          <p:nvPr/>
        </p:nvPicPr>
        <p:blipFill rotWithShape="1">
          <a:blip r:embed="rId3">
            <a:alphaModFix/>
          </a:blip>
          <a:srcRect t="29743" b="7"/>
          <a:stretch/>
        </p:blipFill>
        <p:spPr>
          <a:xfrm>
            <a:off x="4981600" y="1465450"/>
            <a:ext cx="4124326" cy="24995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24</a:t>
            </a:fld>
            <a:endParaRPr/>
          </a:p>
        </p:txBody>
      </p:sp>
      <p:sp>
        <p:nvSpPr>
          <p:cNvPr id="563" name="Google Shape;563;p42"/>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64" name="Google Shape;564;p42"/>
          <p:cNvSpPr txBox="1"/>
          <p:nvPr/>
        </p:nvSpPr>
        <p:spPr>
          <a:xfrm>
            <a:off x="300575" y="790975"/>
            <a:ext cx="83868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Types of MAC Address</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a:latin typeface="Raleway"/>
                <a:ea typeface="Raleway"/>
                <a:cs typeface="Raleway"/>
                <a:sym typeface="Raleway"/>
              </a:rPr>
              <a:t>2. Multicast: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A group of receivers</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OUI is </a:t>
            </a:r>
            <a:r>
              <a:rPr lang="tr-TR" sz="2400" b="1">
                <a:solidFill>
                  <a:srgbClr val="FF0000"/>
                </a:solidFill>
              </a:rPr>
              <a:t>01:00:5E</a:t>
            </a:r>
            <a:endParaRPr sz="2400" b="1">
              <a:solidFill>
                <a:srgbClr val="FF0000"/>
              </a:solidFill>
            </a:endParaRPr>
          </a:p>
        </p:txBody>
      </p:sp>
      <p:pic>
        <p:nvPicPr>
          <p:cNvPr id="565" name="Google Shape;565;p42" descr="Cisco Routers: Multicast Concepts GIF | Gfycat"/>
          <p:cNvPicPr preferRelativeResize="0"/>
          <p:nvPr/>
        </p:nvPicPr>
        <p:blipFill rotWithShape="1">
          <a:blip r:embed="rId3">
            <a:alphaModFix/>
          </a:blip>
          <a:srcRect t="30618"/>
          <a:stretch/>
        </p:blipFill>
        <p:spPr>
          <a:xfrm>
            <a:off x="4981600" y="1341925"/>
            <a:ext cx="4124326" cy="2439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25</a:t>
            </a:fld>
            <a:endParaRPr/>
          </a:p>
        </p:txBody>
      </p:sp>
      <p:sp>
        <p:nvSpPr>
          <p:cNvPr id="571" name="Google Shape;571;p43"/>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72" name="Google Shape;572;p43"/>
          <p:cNvSpPr txBox="1"/>
          <p:nvPr/>
        </p:nvSpPr>
        <p:spPr>
          <a:xfrm>
            <a:off x="300575" y="790975"/>
            <a:ext cx="41757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Types of MAC Address</a:t>
            </a:r>
            <a:endParaRPr sz="2400" b="1">
              <a:latin typeface="Raleway"/>
              <a:ea typeface="Raleway"/>
              <a:cs typeface="Raleway"/>
              <a:sym typeface="Raleway"/>
            </a:endParaRPr>
          </a:p>
          <a:p>
            <a:pPr marL="0" lvl="0" indent="0" algn="l" rtl="0">
              <a:spcBef>
                <a:spcPts val="0"/>
              </a:spcBef>
              <a:spcAft>
                <a:spcPts val="0"/>
              </a:spcAft>
              <a:buNone/>
            </a:pPr>
            <a:endParaRPr sz="2400" b="1" u="sng">
              <a:latin typeface="Raleway"/>
              <a:ea typeface="Raleway"/>
              <a:cs typeface="Raleway"/>
              <a:sym typeface="Raleway"/>
            </a:endParaRPr>
          </a:p>
          <a:p>
            <a:pPr marL="0" lvl="0" indent="0" algn="l" rtl="0">
              <a:spcBef>
                <a:spcPts val="0"/>
              </a:spcBef>
              <a:spcAft>
                <a:spcPts val="0"/>
              </a:spcAft>
              <a:buNone/>
            </a:pPr>
            <a:r>
              <a:rPr lang="tr-TR" sz="2400">
                <a:latin typeface="Raleway"/>
                <a:ea typeface="Raleway"/>
                <a:cs typeface="Raleway"/>
                <a:sym typeface="Raleway"/>
              </a:rPr>
              <a:t>3. Broadcast: </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All devices on the network are recipients</a:t>
            </a:r>
            <a:endParaRPr sz="2400">
              <a:latin typeface="Raleway"/>
              <a:ea typeface="Raleway"/>
              <a:cs typeface="Raleway"/>
              <a:sym typeface="Raleway"/>
            </a:endParaRPr>
          </a:p>
          <a:p>
            <a:pPr marL="914400" lvl="0" indent="-381000" algn="l" rtl="0">
              <a:spcBef>
                <a:spcPts val="0"/>
              </a:spcBef>
              <a:spcAft>
                <a:spcPts val="0"/>
              </a:spcAft>
              <a:buSzPts val="2400"/>
              <a:buFont typeface="Raleway"/>
              <a:buChar char="●"/>
            </a:pPr>
            <a:r>
              <a:rPr lang="tr-TR" sz="2400">
                <a:latin typeface="Raleway"/>
                <a:ea typeface="Raleway"/>
                <a:cs typeface="Raleway"/>
                <a:sym typeface="Raleway"/>
              </a:rPr>
              <a:t>MAC Address is:</a:t>
            </a:r>
            <a:endParaRPr sz="2400">
              <a:latin typeface="Raleway"/>
              <a:ea typeface="Raleway"/>
              <a:cs typeface="Raleway"/>
              <a:sym typeface="Raleway"/>
            </a:endParaRPr>
          </a:p>
          <a:p>
            <a:pPr marL="914400" lvl="0" indent="0" algn="l" rtl="0">
              <a:spcBef>
                <a:spcPts val="0"/>
              </a:spcBef>
              <a:spcAft>
                <a:spcPts val="0"/>
              </a:spcAft>
              <a:buNone/>
            </a:pPr>
            <a:r>
              <a:rPr lang="tr-TR" sz="2400" b="1">
                <a:solidFill>
                  <a:srgbClr val="FF0000"/>
                </a:solidFill>
              </a:rPr>
              <a:t>FF:FF:FF:FF:FF:FF</a:t>
            </a:r>
            <a:endParaRPr sz="2400" b="1">
              <a:solidFill>
                <a:srgbClr val="FF0000"/>
              </a:solidFill>
            </a:endParaRPr>
          </a:p>
        </p:txBody>
      </p:sp>
      <p:pic>
        <p:nvPicPr>
          <p:cNvPr id="573" name="Google Shape;573;p43" descr="Broadcast, unknown-unicast and multicast traffic - Wikiwand"/>
          <p:cNvPicPr preferRelativeResize="0"/>
          <p:nvPr/>
        </p:nvPicPr>
        <p:blipFill>
          <a:blip r:embed="rId3">
            <a:alphaModFix/>
          </a:blip>
          <a:stretch>
            <a:fillRect/>
          </a:stretch>
        </p:blipFill>
        <p:spPr>
          <a:xfrm>
            <a:off x="4227188" y="1498900"/>
            <a:ext cx="4878726" cy="327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593" name="Google Shape;593;p42"/>
          <p:cNvSpPr txBox="1">
            <a:spLocks noGrp="1"/>
          </p:cNvSpPr>
          <p:nvPr>
            <p:ph type="subTitle" idx="1"/>
          </p:nvPr>
        </p:nvSpPr>
        <p:spPr>
          <a:xfrm>
            <a:off x="1085850" y="2921775"/>
            <a:ext cx="6965400" cy="1278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1800" dirty="0"/>
              <a:t>Device </a:t>
            </a:r>
            <a:r>
              <a:rPr lang="tr-TR" sz="1800" dirty="0" err="1"/>
              <a:t>addresses</a:t>
            </a:r>
            <a:r>
              <a:rPr lang="tr-TR" sz="1800" dirty="0"/>
              <a:t> (“MAC </a:t>
            </a:r>
            <a:r>
              <a:rPr lang="tr-TR" sz="1800" dirty="0" err="1"/>
              <a:t>Address</a:t>
            </a:r>
            <a:r>
              <a:rPr lang="tr-TR" sz="1800" dirty="0"/>
              <a:t>”)</a:t>
            </a:r>
            <a:endParaRPr sz="1800" dirty="0"/>
          </a:p>
          <a:p>
            <a:pPr marL="0" lvl="0" indent="0" algn="l" rtl="0">
              <a:lnSpc>
                <a:spcPct val="110000"/>
              </a:lnSpc>
              <a:spcBef>
                <a:spcPts val="0"/>
              </a:spcBef>
              <a:spcAft>
                <a:spcPts val="0"/>
              </a:spcAft>
              <a:buNone/>
            </a:pPr>
            <a:r>
              <a:rPr lang="tr-TR" sz="1800" b="1" dirty="0">
                <a:solidFill>
                  <a:schemeClr val="tx1">
                    <a:lumMod val="50000"/>
                  </a:schemeClr>
                </a:solidFill>
              </a:rPr>
              <a:t>Media </a:t>
            </a:r>
            <a:r>
              <a:rPr lang="tr-TR" sz="1800" b="1" dirty="0" err="1">
                <a:solidFill>
                  <a:schemeClr val="tx1">
                    <a:lumMod val="50000"/>
                  </a:schemeClr>
                </a:solidFill>
              </a:rPr>
              <a:t>access</a:t>
            </a:r>
            <a:r>
              <a:rPr lang="tr-TR" sz="1800" b="1" dirty="0">
                <a:solidFill>
                  <a:schemeClr val="tx1">
                    <a:lumMod val="50000"/>
                  </a:schemeClr>
                </a:solidFill>
              </a:rPr>
              <a:t> </a:t>
            </a:r>
            <a:r>
              <a:rPr lang="tr-TR" sz="1800" b="1" dirty="0" err="1">
                <a:solidFill>
                  <a:schemeClr val="tx1">
                    <a:lumMod val="50000"/>
                  </a:schemeClr>
                </a:solidFill>
              </a:rPr>
              <a:t>control</a:t>
            </a:r>
            <a:endParaRPr sz="1800" b="1" dirty="0">
              <a:solidFill>
                <a:schemeClr val="tx1">
                  <a:lumMod val="50000"/>
                </a:schemeClr>
              </a:solidFill>
            </a:endParaRPr>
          </a:p>
          <a:p>
            <a:pPr marL="0" lvl="0" indent="0" algn="l" rtl="0">
              <a:lnSpc>
                <a:spcPct val="110000"/>
              </a:lnSpc>
              <a:spcBef>
                <a:spcPts val="0"/>
              </a:spcBef>
              <a:spcAft>
                <a:spcPts val="0"/>
              </a:spcAft>
              <a:buNone/>
            </a:pPr>
            <a:r>
              <a:rPr lang="tr-TR" sz="1800" dirty="0">
                <a:latin typeface="Barlow"/>
                <a:ea typeface="Barlow"/>
                <a:cs typeface="Barlow"/>
                <a:sym typeface="Barlow"/>
              </a:rPr>
              <a:t>Data </a:t>
            </a:r>
            <a:r>
              <a:rPr lang="tr-TR" sz="1800" dirty="0" err="1">
                <a:latin typeface="Barlow"/>
                <a:ea typeface="Barlow"/>
                <a:cs typeface="Barlow"/>
                <a:sym typeface="Barlow"/>
              </a:rPr>
              <a:t>frames</a:t>
            </a:r>
            <a:endParaRPr sz="1800" dirty="0">
              <a:latin typeface="Barlow"/>
              <a:ea typeface="Barlow"/>
              <a:cs typeface="Barlow"/>
              <a:sym typeface="Barlow"/>
            </a:endParaRPr>
          </a:p>
          <a:p>
            <a:pPr marL="0" lvl="0" indent="0" algn="l" rtl="0">
              <a:lnSpc>
                <a:spcPct val="110000"/>
              </a:lnSpc>
              <a:spcBef>
                <a:spcPts val="0"/>
              </a:spcBef>
              <a:spcAft>
                <a:spcPts val="0"/>
              </a:spcAft>
              <a:buNone/>
            </a:pPr>
            <a:endParaRPr sz="1800" dirty="0"/>
          </a:p>
          <a:p>
            <a:pPr marL="0" lvl="0" indent="0" algn="l" rtl="0">
              <a:lnSpc>
                <a:spcPct val="110000"/>
              </a:lnSpc>
              <a:spcBef>
                <a:spcPts val="0"/>
              </a:spcBef>
              <a:spcAft>
                <a:spcPts val="0"/>
              </a:spcAft>
              <a:buNone/>
            </a:pPr>
            <a:endParaRPr sz="1800" dirty="0"/>
          </a:p>
          <a:p>
            <a:pPr marL="0" lvl="0" indent="0" algn="l" rtl="0">
              <a:lnSpc>
                <a:spcPct val="110000"/>
              </a:lnSpc>
              <a:spcBef>
                <a:spcPts val="0"/>
              </a:spcBef>
              <a:spcAft>
                <a:spcPts val="0"/>
              </a:spcAft>
              <a:buNone/>
            </a:pPr>
            <a:endParaRPr sz="1800" dirty="0"/>
          </a:p>
          <a:p>
            <a:pPr marL="0" lvl="0" indent="0" algn="l" rtl="0">
              <a:lnSpc>
                <a:spcPct val="110000"/>
              </a:lnSpc>
              <a:spcBef>
                <a:spcPts val="0"/>
              </a:spcBef>
              <a:spcAft>
                <a:spcPts val="0"/>
              </a:spcAft>
              <a:buSzPts val="1800"/>
              <a:buNone/>
            </a:pPr>
            <a:endParaRPr sz="1800" dirty="0"/>
          </a:p>
        </p:txBody>
      </p:sp>
    </p:spTree>
    <p:extLst>
      <p:ext uri="{BB962C8B-B14F-4D97-AF65-F5344CB8AC3E}">
        <p14:creationId xmlns:p14="http://schemas.microsoft.com/office/powerpoint/2010/main" val="2806507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27</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533" name="Google Shape;533;p35"/>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CSMA/CD</a:t>
            </a:r>
            <a:endParaRPr sz="4000">
              <a:solidFill>
                <a:srgbClr val="741B47"/>
              </a:solidFill>
              <a:latin typeface="Raleway Medium"/>
              <a:ea typeface="Raleway Medium"/>
              <a:cs typeface="Raleway Medium"/>
              <a:sym typeface="Raleway Medium"/>
            </a:endParaRPr>
          </a:p>
        </p:txBody>
      </p:sp>
      <p:sp>
        <p:nvSpPr>
          <p:cNvPr id="534" name="Google Shape;534;p35"/>
          <p:cNvSpPr txBox="1"/>
          <p:nvPr/>
        </p:nvSpPr>
        <p:spPr>
          <a:xfrm>
            <a:off x="152550" y="662975"/>
            <a:ext cx="8496600" cy="2873100"/>
          </a:xfrm>
          <a:prstGeom prst="rect">
            <a:avLst/>
          </a:prstGeom>
          <a:noFill/>
          <a:ln>
            <a:noFill/>
          </a:ln>
        </p:spPr>
        <p:txBody>
          <a:bodyPr spcFirstLastPara="1" wrap="square" lIns="91425" tIns="91425" rIns="91425" bIns="91425" anchor="t" anchorCtr="0">
            <a:noAutofit/>
          </a:bodyPr>
          <a:lstStyle/>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C</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arrier </a:t>
            </a: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S</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ense </a:t>
            </a: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M</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ultiple </a:t>
            </a: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A</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ccess/</a:t>
            </a: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C</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ollision </a:t>
            </a:r>
            <a:r>
              <a:rPr kumimoji="0" lang="tr-TR" sz="2400" b="1" i="0" u="sng" strike="noStrike" kern="0" cap="none" spc="0" normalizeH="0" baseline="0" noProof="0">
                <a:ln>
                  <a:noFill/>
                </a:ln>
                <a:solidFill>
                  <a:srgbClr val="000000"/>
                </a:solidFill>
                <a:effectLst/>
                <a:uLnTx/>
                <a:uFillTx/>
                <a:latin typeface="Raleway"/>
                <a:ea typeface="Raleway"/>
                <a:cs typeface="Raleway"/>
                <a:sym typeface="Raleway"/>
              </a:rPr>
              <a:t>D</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etection is the protocol that is used to transmit frames</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Multiple</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devices can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simultaneously access</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the same media, only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one</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can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transmit</a:t>
            </a:r>
            <a:endParaRPr kumimoji="0" sz="2400" b="1" i="0" u="none" strike="noStrike" kern="0" cap="none" spc="0" normalizeH="0" baseline="0" noProof="0">
              <a:ln>
                <a:noFill/>
              </a:ln>
              <a:solidFill>
                <a:srgbClr val="000000"/>
              </a:solidFill>
              <a:effectLst/>
              <a:uLnTx/>
              <a:uFillTx/>
              <a:latin typeface="Raleway"/>
              <a:ea typeface="Raleway"/>
              <a:cs typeface="Raleway"/>
              <a:sym typeface="Raleway"/>
            </a:endParaRPr>
          </a:p>
          <a:p>
            <a:pPr marL="914400" marR="0" lvl="1"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Protocol must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sense</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existing transmissions</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914400" marR="0" lvl="1"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Protocol must </a:t>
            </a: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detect collisions</a:t>
            </a: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 and retransmit</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535" name="Google Shape;535;p35" descr="How Ethernet Works"/>
          <p:cNvPicPr preferRelativeResize="0"/>
          <p:nvPr/>
        </p:nvPicPr>
        <p:blipFill>
          <a:blip r:embed="rId3">
            <a:alphaModFix/>
          </a:blip>
          <a:stretch>
            <a:fillRect/>
          </a:stretch>
        </p:blipFill>
        <p:spPr>
          <a:xfrm>
            <a:off x="1870875" y="3859375"/>
            <a:ext cx="5675250" cy="929775"/>
          </a:xfrm>
          <a:prstGeom prst="rect">
            <a:avLst/>
          </a:prstGeom>
          <a:noFill/>
          <a:ln>
            <a:noFill/>
          </a:ln>
        </p:spPr>
      </p:pic>
    </p:spTree>
    <p:extLst>
      <p:ext uri="{BB962C8B-B14F-4D97-AF65-F5344CB8AC3E}">
        <p14:creationId xmlns:p14="http://schemas.microsoft.com/office/powerpoint/2010/main" val="450906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28</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24" name="Google Shape;424;p27"/>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25" name="Google Shape;425;p27"/>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1" i="0" u="none" strike="noStrike" kern="0" cap="none" spc="0" normalizeH="0" baseline="0" noProof="0" dirty="0">
                <a:ln>
                  <a:noFill/>
                </a:ln>
                <a:solidFill>
                  <a:srgbClr val="000000"/>
                </a:solidFill>
                <a:effectLst/>
                <a:uLnTx/>
                <a:uFillTx/>
                <a:latin typeface="Raleway"/>
                <a:ea typeface="Raleway"/>
                <a:cs typeface="Raleway"/>
                <a:sym typeface="Raleway"/>
              </a:rPr>
              <a:t>Broadcast Domain</a:t>
            </a:r>
            <a:endParaRPr kumimoji="0" sz="2400" b="1"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sng"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45720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A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broadcast</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domain is a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collection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of network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devices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that</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receive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broadcast</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traffic</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from</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each</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other</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426" name="Google Shape;426;p27"/>
          <p:cNvPicPr preferRelativeResize="0"/>
          <p:nvPr/>
        </p:nvPicPr>
        <p:blipFill>
          <a:blip r:embed="rId3">
            <a:alphaModFix/>
          </a:blip>
          <a:stretch>
            <a:fillRect/>
          </a:stretch>
        </p:blipFill>
        <p:spPr>
          <a:xfrm>
            <a:off x="1713300" y="2523925"/>
            <a:ext cx="6652474" cy="2208375"/>
          </a:xfrm>
          <a:prstGeom prst="rect">
            <a:avLst/>
          </a:prstGeom>
          <a:noFill/>
          <a:ln>
            <a:noFill/>
          </a:ln>
        </p:spPr>
      </p:pic>
      <p:sp>
        <p:nvSpPr>
          <p:cNvPr id="427" name="Google Shape;427;p27"/>
          <p:cNvSpPr/>
          <p:nvPr/>
        </p:nvSpPr>
        <p:spPr>
          <a:xfrm>
            <a:off x="540595" y="2447725"/>
            <a:ext cx="7983600" cy="2348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428;p27"/>
          <p:cNvSpPr txBox="1"/>
          <p:nvPr/>
        </p:nvSpPr>
        <p:spPr>
          <a:xfrm>
            <a:off x="584200" y="2713000"/>
            <a:ext cx="1849500" cy="644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1" i="0" u="none" strike="noStrike" kern="0" cap="none" spc="0" normalizeH="0" baseline="0" noProof="0">
                <a:ln>
                  <a:noFill/>
                </a:ln>
                <a:solidFill>
                  <a:srgbClr val="000000"/>
                </a:solidFill>
                <a:effectLst/>
                <a:uLnTx/>
                <a:uFillTx/>
                <a:latin typeface="Barlow"/>
                <a:ea typeface="Barlow"/>
                <a:cs typeface="Barlow"/>
                <a:sym typeface="Barlow"/>
              </a:rPr>
              <a:t>1 broadcast domain</a:t>
            </a:r>
            <a:endParaRPr kumimoji="0" sz="1400" b="1" i="0" u="none" strike="noStrike" kern="0" cap="none" spc="0" normalizeH="0" baseline="0" noProof="0">
              <a:ln>
                <a:noFill/>
              </a:ln>
              <a:solidFill>
                <a:srgbClr val="000000"/>
              </a:solidFill>
              <a:effectLst/>
              <a:uLnTx/>
              <a:uFillTx/>
              <a:latin typeface="Barlow"/>
              <a:ea typeface="Barlow"/>
              <a:cs typeface="Barlow"/>
              <a:sym typeface="Barlow"/>
            </a:endParaRPr>
          </a:p>
        </p:txBody>
      </p:sp>
    </p:spTree>
    <p:extLst>
      <p:ext uri="{BB962C8B-B14F-4D97-AF65-F5344CB8AC3E}">
        <p14:creationId xmlns:p14="http://schemas.microsoft.com/office/powerpoint/2010/main" val="1604487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34" name="Google Shape;434;p28"/>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35" name="Google Shape;435;p28"/>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1" i="0" u="none" strike="noStrike" kern="0" cap="none" spc="0" normalizeH="0" baseline="0" noProof="0">
                <a:ln>
                  <a:noFill/>
                </a:ln>
                <a:solidFill>
                  <a:srgbClr val="000000"/>
                </a:solidFill>
                <a:effectLst/>
                <a:uLnTx/>
                <a:uFillTx/>
                <a:latin typeface="Raleway"/>
                <a:ea typeface="Raleway"/>
                <a:cs typeface="Raleway"/>
                <a:sym typeface="Raleway"/>
              </a:rPr>
              <a:t>Broadcast Domain</a:t>
            </a:r>
            <a:endParaRPr kumimoji="0" sz="2400" b="1"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sng"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0" i="0" u="none" strike="noStrike" kern="0" cap="none" spc="0" normalizeH="0" baseline="0" noProof="0">
                <a:ln>
                  <a:noFill/>
                </a:ln>
                <a:solidFill>
                  <a:srgbClr val="000000"/>
                </a:solidFill>
                <a:effectLst/>
                <a:uLnTx/>
                <a:uFillTx/>
                <a:latin typeface="Raleway"/>
                <a:ea typeface="Raleway"/>
                <a:cs typeface="Raleway"/>
                <a:sym typeface="Raleway"/>
              </a:rPr>
              <a:t>The more broadcast domains the more efficient network</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436" name="Google Shape;436;p28"/>
          <p:cNvPicPr preferRelativeResize="0"/>
          <p:nvPr/>
        </p:nvPicPr>
        <p:blipFill>
          <a:blip r:embed="rId3">
            <a:alphaModFix/>
          </a:blip>
          <a:stretch>
            <a:fillRect/>
          </a:stretch>
        </p:blipFill>
        <p:spPr>
          <a:xfrm>
            <a:off x="986750" y="1939725"/>
            <a:ext cx="7586075" cy="3053560"/>
          </a:xfrm>
          <a:prstGeom prst="rect">
            <a:avLst/>
          </a:prstGeom>
          <a:noFill/>
          <a:ln>
            <a:noFill/>
          </a:ln>
        </p:spPr>
      </p:pic>
    </p:spTree>
    <p:extLst>
      <p:ext uri="{BB962C8B-B14F-4D97-AF65-F5344CB8AC3E}">
        <p14:creationId xmlns:p14="http://schemas.microsoft.com/office/powerpoint/2010/main" val="2909112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2"/>
          <p:cNvSpPr txBox="1">
            <a:spLocks noGrp="1"/>
          </p:cNvSpPr>
          <p:nvPr>
            <p:ph type="ctrTitle"/>
          </p:nvPr>
        </p:nvSpPr>
        <p:spPr>
          <a:xfrm>
            <a:off x="1085850" y="1991850"/>
            <a:ext cx="71955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3600">
              <a:solidFill>
                <a:srgbClr val="741B47"/>
              </a:solidFill>
              <a:latin typeface="Raleway Medium"/>
              <a:ea typeface="Raleway Medium"/>
              <a:cs typeface="Raleway Medium"/>
              <a:sym typeface="Raleway Medium"/>
            </a:endParaRPr>
          </a:p>
        </p:txBody>
      </p:sp>
      <p:sp>
        <p:nvSpPr>
          <p:cNvPr id="384" name="Google Shape;384;p2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
        <p:nvSpPr>
          <p:cNvPr id="385" name="Google Shape;385;p22"/>
          <p:cNvSpPr txBox="1">
            <a:spLocks noGrp="1"/>
          </p:cNvSpPr>
          <p:nvPr>
            <p:ph type="subTitle" idx="1"/>
          </p:nvPr>
        </p:nvSpPr>
        <p:spPr>
          <a:xfrm>
            <a:off x="1085850" y="2830525"/>
            <a:ext cx="6821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r>
              <a:rPr lang="tr-TR" dirty="0"/>
              <a:t>Ethernet					</a:t>
            </a:r>
            <a:endParaRPr dirty="0"/>
          </a:p>
          <a:p>
            <a:pPr marL="0" lvl="0" indent="0" algn="l" rtl="0">
              <a:lnSpc>
                <a:spcPct val="110000"/>
              </a:lnSpc>
              <a:spcBef>
                <a:spcPts val="0"/>
              </a:spcBef>
              <a:spcAft>
                <a:spcPts val="0"/>
              </a:spcAft>
              <a:buSzPts val="1800"/>
              <a:buNone/>
            </a:pPr>
            <a:r>
              <a:rPr lang="tr-TR" dirty="0" err="1"/>
              <a:t>Collision</a:t>
            </a:r>
            <a:r>
              <a:rPr lang="tr-TR" dirty="0"/>
              <a:t> Domain</a:t>
            </a:r>
            <a:endParaRPr dirty="0"/>
          </a:p>
          <a:p>
            <a:pPr marL="0" lvl="0" indent="0" algn="l" rtl="0">
              <a:lnSpc>
                <a:spcPct val="110000"/>
              </a:lnSpc>
              <a:spcBef>
                <a:spcPts val="0"/>
              </a:spcBef>
              <a:spcAft>
                <a:spcPts val="0"/>
              </a:spcAft>
              <a:buSzPts val="1800"/>
              <a:buNone/>
            </a:pPr>
            <a:r>
              <a:rPr lang="tr-TR" dirty="0"/>
              <a:t>Broadcast Domain</a:t>
            </a:r>
            <a:endParaRPr dirty="0"/>
          </a:p>
          <a:p>
            <a:pPr marL="0" lvl="0" indent="0" algn="l" rtl="0">
              <a:lnSpc>
                <a:spcPct val="110000"/>
              </a:lnSpc>
              <a:spcBef>
                <a:spcPts val="0"/>
              </a:spcBef>
              <a:spcAft>
                <a:spcPts val="0"/>
              </a:spcAft>
              <a:buSzPts val="1800"/>
              <a:buNone/>
            </a:pPr>
            <a:r>
              <a:rPr lang="tr-TR" dirty="0"/>
              <a:t>CSMA/CD</a:t>
            </a:r>
            <a:endParaRPr dirty="0"/>
          </a:p>
          <a:p>
            <a:pPr marL="0" lvl="0" indent="0" algn="l" rtl="0">
              <a:lnSpc>
                <a:spcPct val="110000"/>
              </a:lnSpc>
              <a:spcBef>
                <a:spcPts val="0"/>
              </a:spcBef>
              <a:spcAft>
                <a:spcPts val="0"/>
              </a:spcAft>
              <a:buSzPts val="1800"/>
              <a:buNone/>
            </a:pPr>
            <a:r>
              <a:rPr lang="tr-TR" dirty="0"/>
              <a:t>Broadband/</a:t>
            </a:r>
            <a:r>
              <a:rPr lang="tr-TR" dirty="0" err="1"/>
              <a:t>Baseband</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2"/>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Data Link Layer</a:t>
            </a:r>
            <a:endParaRPr>
              <a:solidFill>
                <a:srgbClr val="409CD1"/>
              </a:solidFill>
            </a:endParaRPr>
          </a:p>
        </p:txBody>
      </p:sp>
      <p:sp>
        <p:nvSpPr>
          <p:cNvPr id="593" name="Google Shape;593;p42"/>
          <p:cNvSpPr txBox="1">
            <a:spLocks noGrp="1"/>
          </p:cNvSpPr>
          <p:nvPr>
            <p:ph type="subTitle" idx="1"/>
          </p:nvPr>
        </p:nvSpPr>
        <p:spPr>
          <a:xfrm>
            <a:off x="1085850" y="2921775"/>
            <a:ext cx="6965400" cy="1278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1800"/>
              <a:t>Device addresses (“MAC Address”)</a:t>
            </a:r>
            <a:endParaRPr sz="1800"/>
          </a:p>
          <a:p>
            <a:pPr marL="0" lvl="0" indent="0" algn="l" rtl="0">
              <a:lnSpc>
                <a:spcPct val="110000"/>
              </a:lnSpc>
              <a:spcBef>
                <a:spcPts val="0"/>
              </a:spcBef>
              <a:spcAft>
                <a:spcPts val="0"/>
              </a:spcAft>
              <a:buNone/>
            </a:pPr>
            <a:r>
              <a:rPr lang="tr-TR" sz="1800"/>
              <a:t>Media access control</a:t>
            </a:r>
            <a:endParaRPr sz="1800"/>
          </a:p>
          <a:p>
            <a:pPr marL="0" lvl="0" indent="0" algn="l" rtl="0">
              <a:lnSpc>
                <a:spcPct val="110000"/>
              </a:lnSpc>
              <a:spcBef>
                <a:spcPts val="0"/>
              </a:spcBef>
              <a:spcAft>
                <a:spcPts val="0"/>
              </a:spcAft>
              <a:buNone/>
            </a:pPr>
            <a:r>
              <a:rPr lang="tr-TR" sz="1800" b="1">
                <a:latin typeface="Barlow"/>
                <a:ea typeface="Barlow"/>
                <a:cs typeface="Barlow"/>
                <a:sym typeface="Barlow"/>
              </a:rPr>
              <a:t>Data frames</a:t>
            </a:r>
            <a:endParaRPr sz="1800" b="1">
              <a:latin typeface="Barlow"/>
              <a:ea typeface="Barlow"/>
              <a:cs typeface="Barlow"/>
              <a:sym typeface="Barlow"/>
            </a:endParaRPr>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31</a:t>
            </a:fld>
            <a:endParaRPr/>
          </a:p>
        </p:txBody>
      </p:sp>
      <p:sp>
        <p:nvSpPr>
          <p:cNvPr id="579" name="Google Shape;579;p44"/>
          <p:cNvSpPr txBox="1"/>
          <p:nvPr/>
        </p:nvSpPr>
        <p:spPr>
          <a:xfrm>
            <a:off x="431800" y="173800"/>
            <a:ext cx="8255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Ethernet at the Data Link Layer</a:t>
            </a:r>
            <a:endParaRPr sz="40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580" name="Google Shape;580;p44"/>
          <p:cNvSpPr txBox="1"/>
          <p:nvPr/>
        </p:nvSpPr>
        <p:spPr>
          <a:xfrm>
            <a:off x="300575" y="790975"/>
            <a:ext cx="8762700" cy="3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Ethernet Frames</a:t>
            </a:r>
            <a:endParaRPr sz="2400" b="1">
              <a:latin typeface="Raleway"/>
              <a:ea typeface="Raleway"/>
              <a:cs typeface="Raleway"/>
              <a:sym typeface="Raleway"/>
            </a:endParaRPr>
          </a:p>
          <a:p>
            <a:pPr marL="0" lvl="0" indent="0" algn="l" rtl="0">
              <a:spcBef>
                <a:spcPts val="0"/>
              </a:spcBef>
              <a:spcAft>
                <a:spcPts val="0"/>
              </a:spcAft>
              <a:buNone/>
            </a:pPr>
            <a:endParaRPr sz="2400" u="sng">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Encapsulated data defined by the </a:t>
            </a:r>
            <a:r>
              <a:rPr lang="tr-TR" sz="2400" u="sng">
                <a:latin typeface="Raleway"/>
                <a:ea typeface="Raleway"/>
                <a:cs typeface="Raleway"/>
                <a:sym typeface="Raleway"/>
              </a:rPr>
              <a:t>Network Access layer</a:t>
            </a:r>
            <a:r>
              <a:rPr lang="tr-TR" sz="2400">
                <a:latin typeface="Raleway"/>
                <a:ea typeface="Raleway"/>
                <a:cs typeface="Raleway"/>
                <a:sym typeface="Raleway"/>
              </a:rPr>
              <a:t> is called an Ethernet frame</a:t>
            </a:r>
            <a:endParaRPr sz="240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The Ethernet frame structure is defined in the IEEE 802.3 standard</a:t>
            </a:r>
            <a:endParaRPr sz="2400">
              <a:latin typeface="Raleway"/>
              <a:ea typeface="Raleway"/>
              <a:cs typeface="Raleway"/>
              <a:sym typeface="Raleway"/>
            </a:endParaRPr>
          </a:p>
        </p:txBody>
      </p:sp>
      <p:pic>
        <p:nvPicPr>
          <p:cNvPr id="581" name="Google Shape;581;p44" descr="Ethernet Protocol | IEEE 802.3 Frame Format | ICND1 100-105"/>
          <p:cNvPicPr preferRelativeResize="0"/>
          <p:nvPr/>
        </p:nvPicPr>
        <p:blipFill rotWithShape="1">
          <a:blip r:embed="rId3">
            <a:alphaModFix/>
          </a:blip>
          <a:srcRect t="43381" b="14886"/>
          <a:stretch/>
        </p:blipFill>
        <p:spPr>
          <a:xfrm>
            <a:off x="1139075" y="3113650"/>
            <a:ext cx="7493899" cy="191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5"/>
          <p:cNvSpPr txBox="1">
            <a:spLocks noGrp="1"/>
          </p:cNvSpPr>
          <p:nvPr>
            <p:ph type="sldNum" idx="12"/>
          </p:nvPr>
        </p:nvSpPr>
        <p:spPr>
          <a:xfrm>
            <a:off x="8815825" y="4903875"/>
            <a:ext cx="2901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32</a:t>
            </a:fld>
            <a:endParaRPr/>
          </a:p>
        </p:txBody>
      </p:sp>
      <p:grpSp>
        <p:nvGrpSpPr>
          <p:cNvPr id="587" name="Google Shape;587;p45"/>
          <p:cNvGrpSpPr/>
          <p:nvPr/>
        </p:nvGrpSpPr>
        <p:grpSpPr>
          <a:xfrm>
            <a:off x="5410301" y="719490"/>
            <a:ext cx="3356124" cy="3829046"/>
            <a:chOff x="2602525" y="317054"/>
            <a:chExt cx="4174283" cy="4762495"/>
          </a:xfrm>
        </p:grpSpPr>
        <p:sp>
          <p:nvSpPr>
            <p:cNvPr id="588" name="Google Shape;588;p45"/>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p45"/>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45"/>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 name="Google Shape;591;p45"/>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 name="Google Shape;592;p45"/>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45"/>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45"/>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45"/>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45"/>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45"/>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45"/>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45"/>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45"/>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45"/>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45"/>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45"/>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45"/>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45"/>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45"/>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45"/>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45"/>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p45"/>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45"/>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45"/>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45"/>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p45"/>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45"/>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45"/>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45"/>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45"/>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5"/>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5"/>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45"/>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45"/>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45"/>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45"/>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45"/>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45"/>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45"/>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45"/>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p45"/>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45"/>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p45"/>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 name="Google Shape;631;p45"/>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p45"/>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45"/>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 name="Google Shape;634;p45"/>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45"/>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45"/>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p45"/>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p45"/>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 name="Google Shape;639;p45"/>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p45"/>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 name="Google Shape;641;p45"/>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 name="Google Shape;642;p45"/>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 name="Google Shape;643;p45"/>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p45"/>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45" name="Google Shape;645;p45"/>
            <p:cNvGrpSpPr/>
            <p:nvPr/>
          </p:nvGrpSpPr>
          <p:grpSpPr>
            <a:xfrm>
              <a:off x="2941619" y="3895613"/>
              <a:ext cx="483621" cy="510995"/>
              <a:chOff x="4345944" y="4626313"/>
              <a:chExt cx="483621" cy="510995"/>
            </a:xfrm>
          </p:grpSpPr>
          <p:grpSp>
            <p:nvGrpSpPr>
              <p:cNvPr id="646" name="Google Shape;646;p45"/>
              <p:cNvGrpSpPr/>
              <p:nvPr/>
            </p:nvGrpSpPr>
            <p:grpSpPr>
              <a:xfrm>
                <a:off x="4345944" y="4852987"/>
                <a:ext cx="474200" cy="284321"/>
                <a:chOff x="4345944" y="4852987"/>
                <a:chExt cx="474200" cy="284321"/>
              </a:xfrm>
            </p:grpSpPr>
            <p:sp>
              <p:nvSpPr>
                <p:cNvPr id="647" name="Google Shape;647;p45"/>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 name="Google Shape;648;p45"/>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 name="Google Shape;649;p45"/>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50" name="Google Shape;650;p45"/>
                <p:cNvGrpSpPr/>
                <p:nvPr/>
              </p:nvGrpSpPr>
              <p:grpSpPr>
                <a:xfrm>
                  <a:off x="4457040" y="4985575"/>
                  <a:ext cx="133724" cy="77247"/>
                  <a:chOff x="4457040" y="4985575"/>
                  <a:chExt cx="133724" cy="77247"/>
                </a:xfrm>
              </p:grpSpPr>
              <p:sp>
                <p:nvSpPr>
                  <p:cNvPr id="651" name="Google Shape;651;p45"/>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 name="Google Shape;652;p45"/>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53" name="Google Shape;653;p45"/>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 name="Google Shape;654;p45"/>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p45"/>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 name="Google Shape;656;p45"/>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 name="Google Shape;657;p45"/>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 name="Google Shape;658;p45"/>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 name="Google Shape;659;p45"/>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 name="Google Shape;660;p45"/>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1" name="Google Shape;661;p45"/>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2" name="Google Shape;662;p45"/>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 name="Google Shape;663;p45"/>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 name="Google Shape;664;p45"/>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 name="Google Shape;665;p45"/>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 name="Google Shape;666;p45"/>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45"/>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45"/>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p45"/>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p45"/>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 name="Google Shape;671;p45"/>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45"/>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p45"/>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 name="Google Shape;674;p45"/>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p45"/>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45"/>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p45"/>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45"/>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45"/>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45"/>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45"/>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45"/>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45"/>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45"/>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45"/>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 name="Google Shape;686;p45"/>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45"/>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p45"/>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45"/>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45"/>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45"/>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45"/>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45"/>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4" name="Google Shape;694;p45"/>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 name="Google Shape;695;p45"/>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p45"/>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 name="Google Shape;697;p45"/>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p45"/>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 name="Google Shape;699;p45"/>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 name="Google Shape;700;p45"/>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 name="Google Shape;701;p45"/>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 name="Google Shape;702;p45"/>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 name="Google Shape;703;p45"/>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 name="Google Shape;704;p45"/>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 name="Google Shape;705;p45"/>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 name="Google Shape;706;p45"/>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 name="Google Shape;707;p45"/>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 name="Google Shape;708;p45"/>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 name="Google Shape;709;p45"/>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 name="Google Shape;710;p45"/>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 name="Google Shape;711;p45"/>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p45"/>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 name="Google Shape;713;p45"/>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 name="Google Shape;714;p45"/>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 name="Google Shape;715;p45"/>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 name="Google Shape;716;p45"/>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17" name="Google Shape;717;p45"/>
              <p:cNvGrpSpPr/>
              <p:nvPr/>
            </p:nvGrpSpPr>
            <p:grpSpPr>
              <a:xfrm>
                <a:off x="4543079" y="4626313"/>
                <a:ext cx="286486" cy="386884"/>
                <a:chOff x="4543079" y="4626313"/>
                <a:chExt cx="286486" cy="386884"/>
              </a:xfrm>
            </p:grpSpPr>
            <p:grpSp>
              <p:nvGrpSpPr>
                <p:cNvPr id="718" name="Google Shape;718;p45"/>
                <p:cNvGrpSpPr/>
                <p:nvPr/>
              </p:nvGrpSpPr>
              <p:grpSpPr>
                <a:xfrm>
                  <a:off x="4543079" y="4626313"/>
                  <a:ext cx="286486" cy="386884"/>
                  <a:chOff x="4543079" y="4626313"/>
                  <a:chExt cx="286486" cy="386884"/>
                </a:xfrm>
              </p:grpSpPr>
              <p:sp>
                <p:nvSpPr>
                  <p:cNvPr id="719" name="Google Shape;719;p45"/>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45"/>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45"/>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45"/>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p45"/>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24" name="Google Shape;724;p45"/>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45"/>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p45"/>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727" name="Google Shape;727;p45"/>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45"/>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45"/>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45"/>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45"/>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45"/>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33" name="Google Shape;733;p45"/>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734" name="Google Shape;734;p45"/>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dirty="0" err="1">
                <a:solidFill>
                  <a:srgbClr val="000000"/>
                </a:solidFill>
                <a:latin typeface="Barlow"/>
                <a:ea typeface="Barlow"/>
                <a:cs typeface="Barlow"/>
                <a:sym typeface="Barlow"/>
              </a:rPr>
              <a:t>Any</a:t>
            </a:r>
            <a:r>
              <a:rPr lang="tr-TR" sz="3600" b="1" i="0" u="none" strike="noStrike" cap="none" dirty="0">
                <a:solidFill>
                  <a:srgbClr val="000000"/>
                </a:solidFill>
                <a:latin typeface="Barlow"/>
                <a:ea typeface="Barlow"/>
                <a:cs typeface="Barlow"/>
                <a:sym typeface="Barlow"/>
              </a:rPr>
              <a:t> </a:t>
            </a:r>
            <a:r>
              <a:rPr lang="tr-TR" sz="3600" b="1" i="0" u="none" strike="noStrike" cap="none" dirty="0" err="1">
                <a:solidFill>
                  <a:srgbClr val="000000"/>
                </a:solidFill>
                <a:latin typeface="Barlow"/>
                <a:ea typeface="Barlow"/>
                <a:cs typeface="Barlow"/>
                <a:sym typeface="Barlow"/>
              </a:rPr>
              <a:t>questions</a:t>
            </a:r>
            <a:r>
              <a:rPr lang="tr-TR" sz="3600" b="1" i="0" u="none" strike="noStrike" cap="none" dirty="0">
                <a:solidFill>
                  <a:srgbClr val="000000"/>
                </a:solidFill>
                <a:latin typeface="Barlow"/>
                <a:ea typeface="Barlow"/>
                <a:cs typeface="Barlow"/>
                <a:sym typeface="Barlow"/>
              </a:rPr>
              <a:t>?</a:t>
            </a:r>
            <a:endParaRPr sz="3600" b="1" i="0" u="none" strike="noStrike" cap="none" dirty="0">
              <a:solidFill>
                <a:srgbClr val="000000"/>
              </a:solidFill>
              <a:latin typeface="Barlow"/>
              <a:ea typeface="Barlow"/>
              <a:cs typeface="Barlow"/>
              <a:sym typeface="Barlow"/>
            </a:endParaRPr>
          </a:p>
        </p:txBody>
      </p:sp>
      <p:pic>
        <p:nvPicPr>
          <p:cNvPr id="735" name="Google Shape;735;p45"/>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grpSp>
        <p:nvGrpSpPr>
          <p:cNvPr id="51" name="Google Shape;51;p8"/>
          <p:cNvGrpSpPr/>
          <p:nvPr/>
        </p:nvGrpSpPr>
        <p:grpSpPr>
          <a:xfrm>
            <a:off x="5122427" y="668001"/>
            <a:ext cx="3841143" cy="3893303"/>
            <a:chOff x="5122427" y="668001"/>
            <a:chExt cx="3841143" cy="3893303"/>
          </a:xfrm>
        </p:grpSpPr>
        <p:grpSp>
          <p:nvGrpSpPr>
            <p:cNvPr id="52" name="Google Shape;52;p8"/>
            <p:cNvGrpSpPr/>
            <p:nvPr/>
          </p:nvGrpSpPr>
          <p:grpSpPr>
            <a:xfrm>
              <a:off x="5144045" y="893590"/>
              <a:ext cx="2833667" cy="2964311"/>
              <a:chOff x="3860721" y="1330073"/>
              <a:chExt cx="3544299" cy="3707706"/>
            </a:xfrm>
          </p:grpSpPr>
          <p:sp>
            <p:nvSpPr>
              <p:cNvPr id="53" name="Google Shape;53;p8"/>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54;p8"/>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 name="Google Shape;55;p8"/>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 name="Google Shape;56;p8"/>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 name="Google Shape;57;p8"/>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 name="Google Shape;58;p8"/>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 name="Google Shape;59;p8"/>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60;p8"/>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61;p8"/>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62;p8"/>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63;p8"/>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64;p8"/>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 name="Google Shape;65;p8"/>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66;p8"/>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67;p8"/>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68;p8"/>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69;p8"/>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70;p8"/>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71;p8"/>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72;p8"/>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 name="Google Shape;73;p8"/>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 name="Google Shape;74;p8"/>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 name="Google Shape;75;p8"/>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76;p8"/>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77;p8"/>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 name="Google Shape;78;p8"/>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79;p8"/>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 name="Google Shape;80;p8"/>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81;p8"/>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82;p8"/>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83;p8"/>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84;p8"/>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85;p8"/>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86;p8"/>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87;p8"/>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88;p8"/>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89;p8"/>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90;p8"/>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91;p8"/>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92;p8"/>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93;p8"/>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94;p8"/>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95;p8"/>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 name="Google Shape;96;p8"/>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 name="Google Shape;97;p8"/>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98;p8"/>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 name="Google Shape;99;p8"/>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0" name="Google Shape;100;p8"/>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101;p8"/>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102;p8"/>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103;p8"/>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104;p8"/>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 name="Google Shape;105;p8"/>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 name="Google Shape;106;p8"/>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107;p8"/>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8" name="Google Shape;108;p8"/>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9" name="Google Shape;109;p8"/>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0" name="Google Shape;110;p8"/>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1" name="Google Shape;111;p8"/>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2" name="Google Shape;112;p8"/>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3" name="Google Shape;113;p8"/>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4" name="Google Shape;114;p8"/>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5" name="Google Shape;115;p8"/>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6" name="Google Shape;116;p8"/>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8"/>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8" name="Google Shape;118;p8"/>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9" name="Google Shape;119;p8"/>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8"/>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 name="Google Shape;121;p8"/>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2" name="Google Shape;122;p8"/>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8"/>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4" name="Google Shape;124;p8"/>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5" name="Google Shape;125;p8"/>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8"/>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7" name="Google Shape;127;p8"/>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128;p8"/>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8"/>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8"/>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131;p8"/>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2" name="Google Shape;132;p8"/>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8"/>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134;p8"/>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5" name="Google Shape;135;p8"/>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8"/>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7" name="Google Shape;137;p8"/>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8" name="Google Shape;138;p8"/>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8"/>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0" name="Google Shape;140;p8"/>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1" name="Google Shape;141;p8"/>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142;p8"/>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8"/>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4" name="Google Shape;144;p8"/>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8"/>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6" name="Google Shape;146;p8"/>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7" name="Google Shape;147;p8"/>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8" name="Google Shape;148;p8"/>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9" name="Google Shape;149;p8"/>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0" name="Google Shape;150;p8"/>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151;p8"/>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152;p8"/>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153;p8"/>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8"/>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5" name="Google Shape;155;p8"/>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156;p8"/>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8"/>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8" name="Google Shape;158;p8"/>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9" name="Google Shape;159;p8"/>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60" name="Google Shape;160;p8"/>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1" name="Google Shape;161;p8"/>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162;p8"/>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3" name="Google Shape;163;p8"/>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4" name="Google Shape;164;p8"/>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165;p8"/>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p8"/>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167;p8"/>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168;p8"/>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9" name="Google Shape;169;p8"/>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0" name="Google Shape;170;p8"/>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1" name="Google Shape;171;p8"/>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2" name="Google Shape;172;p8"/>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3" name="Google Shape;173;p8"/>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4" name="Google Shape;174;p8"/>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5" name="Google Shape;175;p8"/>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6" name="Google Shape;176;p8"/>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7" name="Google Shape;177;p8"/>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8" name="Google Shape;178;p8"/>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9" name="Google Shape;179;p8"/>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8"/>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 name="Google Shape;181;p8"/>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 name="Google Shape;182;p8"/>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 name="Google Shape;183;p8"/>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 name="Google Shape;184;p8"/>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 name="Google Shape;185;p8"/>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6" name="Google Shape;186;p8"/>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7" name="Google Shape;187;p8"/>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8" name="Google Shape;188;p8"/>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9" name="Google Shape;189;p8"/>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0" name="Google Shape;190;p8"/>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191" name="Google Shape;191;p8"/>
            <p:cNvGrpSpPr/>
            <p:nvPr/>
          </p:nvGrpSpPr>
          <p:grpSpPr>
            <a:xfrm flipH="1">
              <a:off x="5678143" y="1227582"/>
              <a:ext cx="345795" cy="1043508"/>
              <a:chOff x="5678143" y="1151382"/>
              <a:chExt cx="345795" cy="1043508"/>
            </a:xfrm>
          </p:grpSpPr>
          <p:sp>
            <p:nvSpPr>
              <p:cNvPr id="192" name="Google Shape;192;p8"/>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3" name="Google Shape;193;p8"/>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4" name="Google Shape;194;p8"/>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5" name="Google Shape;195;p8"/>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6" name="Google Shape;196;p8"/>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7" name="Google Shape;197;p8"/>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8" name="Google Shape;198;p8"/>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9" name="Google Shape;199;p8"/>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0" name="Google Shape;200;p8"/>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1" name="Google Shape;201;p8"/>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2" name="Google Shape;202;p8"/>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3" name="Google Shape;203;p8"/>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4" name="Google Shape;204;p8"/>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5" name="Google Shape;205;p8"/>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6" name="Google Shape;206;p8"/>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7" name="Google Shape;207;p8"/>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8" name="Google Shape;208;p8"/>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09" name="Google Shape;209;p8"/>
            <p:cNvGrpSpPr/>
            <p:nvPr/>
          </p:nvGrpSpPr>
          <p:grpSpPr>
            <a:xfrm>
              <a:off x="5122427" y="3292365"/>
              <a:ext cx="823270" cy="1268939"/>
              <a:chOff x="5490177" y="3555452"/>
              <a:chExt cx="823270" cy="1268939"/>
            </a:xfrm>
          </p:grpSpPr>
          <p:sp>
            <p:nvSpPr>
              <p:cNvPr id="210" name="Google Shape;210;p8"/>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1" name="Google Shape;211;p8"/>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2" name="Google Shape;212;p8"/>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3" name="Google Shape;213;p8"/>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4" name="Google Shape;214;p8"/>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5" name="Google Shape;215;p8"/>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p8"/>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7" name="Google Shape;217;p8"/>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8" name="Google Shape;218;p8"/>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 name="Google Shape;219;p8"/>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 name="Google Shape;220;p8"/>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1" name="Google Shape;221;p8"/>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2" name="Google Shape;222;p8"/>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3" name="Google Shape;223;p8"/>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4" name="Google Shape;224;p8"/>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5" name="Google Shape;225;p8"/>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6" name="Google Shape;226;p8"/>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7" name="Google Shape;227;p8"/>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8" name="Google Shape;228;p8"/>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9" name="Google Shape;229;p8"/>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0" name="Google Shape;230;p8"/>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1" name="Google Shape;231;p8"/>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2" name="Google Shape;232;p8"/>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3" name="Google Shape;233;p8"/>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4" name="Google Shape;234;p8"/>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5" name="Google Shape;235;p8"/>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6" name="Google Shape;236;p8"/>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7" name="Google Shape;237;p8"/>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8" name="Google Shape;238;p8"/>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9" name="Google Shape;239;p8"/>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0" name="Google Shape;240;p8"/>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41" name="Google Shape;241;p8"/>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2" name="Google Shape;242;p8"/>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3" name="Google Shape;243;p8"/>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4" name="Google Shape;244;p8"/>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5" name="Google Shape;245;p8"/>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6" name="Google Shape;246;p8"/>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7" name="Google Shape;247;p8"/>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8" name="Google Shape;248;p8"/>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9" name="Google Shape;249;p8"/>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0" name="Google Shape;250;p8"/>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1" name="Google Shape;251;p8"/>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2" name="Google Shape;252;p8"/>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3" name="Google Shape;253;p8"/>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4" name="Google Shape;254;p8"/>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5" name="Google Shape;255;p8"/>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6" name="Google Shape;256;p8"/>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7" name="Google Shape;257;p8"/>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8" name="Google Shape;258;p8"/>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9" name="Google Shape;259;p8"/>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0" name="Google Shape;260;p8"/>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1" name="Google Shape;261;p8"/>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2" name="Google Shape;262;p8"/>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3" name="Google Shape;263;p8"/>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4" name="Google Shape;264;p8"/>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5" name="Google Shape;265;p8"/>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6" name="Google Shape;266;p8"/>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7" name="Google Shape;267;p8"/>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8" name="Google Shape;268;p8"/>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9" name="Google Shape;269;p8"/>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0" name="Google Shape;270;p8"/>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1" name="Google Shape;271;p8"/>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2" name="Google Shape;272;p8"/>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3" name="Google Shape;273;p8"/>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4" name="Google Shape;274;p8"/>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5" name="Google Shape;275;p8"/>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6" name="Google Shape;276;p8"/>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277" name="Google Shape;277;p8"/>
            <p:cNvGrpSpPr/>
            <p:nvPr/>
          </p:nvGrpSpPr>
          <p:grpSpPr>
            <a:xfrm>
              <a:off x="6544681" y="927100"/>
              <a:ext cx="264550" cy="200503"/>
              <a:chOff x="6621095" y="1452181"/>
              <a:chExt cx="330893" cy="250785"/>
            </a:xfrm>
          </p:grpSpPr>
          <p:sp>
            <p:nvSpPr>
              <p:cNvPr id="278" name="Google Shape;278;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9" name="Google Shape;279;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0" name="Google Shape;280;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1" name="Google Shape;281;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2" name="Google Shape;282;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83" name="Google Shape;283;p8"/>
            <p:cNvGrpSpPr/>
            <p:nvPr/>
          </p:nvGrpSpPr>
          <p:grpSpPr>
            <a:xfrm>
              <a:off x="7210360" y="1314224"/>
              <a:ext cx="264550" cy="200503"/>
              <a:chOff x="6621095" y="1452181"/>
              <a:chExt cx="330893" cy="250785"/>
            </a:xfrm>
          </p:grpSpPr>
          <p:sp>
            <p:nvSpPr>
              <p:cNvPr id="284" name="Google Shape;284;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5" name="Google Shape;285;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6" name="Google Shape;286;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7" name="Google Shape;287;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8" name="Google Shape;288;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89" name="Google Shape;289;p8"/>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0" name="Google Shape;290;p8"/>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291" name="Google Shape;291;p8"/>
            <p:cNvGrpSpPr/>
            <p:nvPr/>
          </p:nvGrpSpPr>
          <p:grpSpPr>
            <a:xfrm flipH="1">
              <a:off x="8183211" y="2407472"/>
              <a:ext cx="780359" cy="1195999"/>
              <a:chOff x="3975528" y="3303922"/>
              <a:chExt cx="780359" cy="1195999"/>
            </a:xfrm>
          </p:grpSpPr>
          <p:sp>
            <p:nvSpPr>
              <p:cNvPr id="292" name="Google Shape;292;p8"/>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3" name="Google Shape;293;p8"/>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4" name="Google Shape;294;p8"/>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5" name="Google Shape;295;p8"/>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6" name="Google Shape;296;p8"/>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7" name="Google Shape;297;p8"/>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8" name="Google Shape;298;p8"/>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9" name="Google Shape;299;p8"/>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0" name="Google Shape;300;p8"/>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1" name="Google Shape;301;p8"/>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8"/>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3" name="Google Shape;303;p8"/>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4" name="Google Shape;304;p8"/>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5" name="Google Shape;305;p8"/>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6" name="Google Shape;306;p8"/>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7" name="Google Shape;307;p8"/>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8" name="Google Shape;308;p8"/>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9" name="Google Shape;309;p8"/>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0" name="Google Shape;310;p8"/>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1" name="Google Shape;311;p8"/>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2" name="Google Shape;312;p8"/>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3" name="Google Shape;313;p8"/>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4" name="Google Shape;314;p8"/>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5" name="Google Shape;315;p8"/>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6" name="Google Shape;316;p8"/>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7" name="Google Shape;317;p8"/>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18" name="Google Shape;318;p8"/>
              <p:cNvGrpSpPr/>
              <p:nvPr/>
            </p:nvGrpSpPr>
            <p:grpSpPr>
              <a:xfrm flipH="1">
                <a:off x="4321769" y="3621401"/>
                <a:ext cx="239005" cy="181217"/>
                <a:chOff x="6621095" y="1452181"/>
                <a:chExt cx="330893" cy="250785"/>
              </a:xfrm>
            </p:grpSpPr>
            <p:sp>
              <p:nvSpPr>
                <p:cNvPr id="319" name="Google Shape;319;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0" name="Google Shape;320;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1" name="Google Shape;321;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2" name="Google Shape;322;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3" name="Google Shape;323;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24" name="Google Shape;324;p8"/>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5" name="Google Shape;325;p8"/>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326" name="Google Shape;326;p8"/>
          <p:cNvSpPr txBox="1">
            <a:spLocks noGrp="1"/>
          </p:cNvSpPr>
          <p:nvPr>
            <p:ph type="ctrTitle"/>
          </p:nvPr>
        </p:nvSpPr>
        <p:spPr>
          <a:xfrm>
            <a:off x="889475" y="1863600"/>
            <a:ext cx="4976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tr-TR" sz="3600">
                <a:solidFill>
                  <a:srgbClr val="741B47"/>
                </a:solidFill>
                <a:latin typeface="Raleway Medium"/>
                <a:ea typeface="Raleway Medium"/>
                <a:cs typeface="Raleway Medium"/>
                <a:sym typeface="Raleway Medium"/>
              </a:rPr>
              <a:t>Networking Devices</a:t>
            </a:r>
            <a:endParaRPr sz="3600">
              <a:solidFill>
                <a:srgbClr val="741B47"/>
              </a:solidFill>
              <a:latin typeface="Raleway Medium"/>
              <a:ea typeface="Raleway Medium"/>
              <a:cs typeface="Raleway Medium"/>
              <a:sym typeface="Raleway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34</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32" name="Google Shape;332;p9"/>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33" name="Google Shape;333;p9"/>
          <p:cNvSpPr txBox="1">
            <a:spLocks noGrp="1"/>
          </p:cNvSpPr>
          <p:nvPr>
            <p:ph type="subTitle" idx="4294967295"/>
          </p:nvPr>
        </p:nvSpPr>
        <p:spPr>
          <a:xfrm>
            <a:off x="845725" y="17630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Common Network Connectivity Devices</a:t>
            </a:r>
            <a:endParaRPr sz="360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Other Specialized Devices</a:t>
            </a:r>
            <a:endParaRPr sz="3600">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0"/>
          <p:cNvSpPr txBox="1">
            <a:spLocks noGrp="1"/>
          </p:cNvSpPr>
          <p:nvPr>
            <p:ph type="ctrTitle"/>
          </p:nvPr>
        </p:nvSpPr>
        <p:spPr>
          <a:xfrm>
            <a:off x="1085850" y="1991850"/>
            <a:ext cx="71955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Network Connectivity Devices</a:t>
            </a:r>
            <a:endParaRPr sz="3600">
              <a:solidFill>
                <a:srgbClr val="741B47"/>
              </a:solidFill>
              <a:latin typeface="Raleway Medium"/>
              <a:ea typeface="Raleway Medium"/>
              <a:cs typeface="Raleway Medium"/>
              <a:sym typeface="Raleway Medium"/>
            </a:endParaRPr>
          </a:p>
        </p:txBody>
      </p:sp>
      <p:sp>
        <p:nvSpPr>
          <p:cNvPr id="339" name="Google Shape;339;p1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tr-TR" sz="3600" b="0" i="0" u="none" strike="noStrike" kern="0" cap="none" spc="0" normalizeH="0" baseline="0" noProof="0">
                <a:ln>
                  <a:noFill/>
                </a:ln>
                <a:solidFill>
                  <a:srgbClr val="FFFFFF"/>
                </a:solidFill>
                <a:effectLst/>
                <a:uLnTx/>
                <a:uFillTx/>
                <a:latin typeface="Raleway Medium"/>
                <a:ea typeface="Raleway Medium"/>
                <a:cs typeface="Raleway Medium"/>
                <a:sym typeface="Raleway Medium"/>
              </a:rPr>
              <a:t>1</a:t>
            </a:r>
            <a:endParaRPr kumimoji="0" sz="3600" b="0" i="0" u="none" strike="noStrike" kern="0" cap="none" spc="0" normalizeH="0" baseline="0" noProof="0">
              <a:ln>
                <a:noFill/>
              </a:ln>
              <a:solidFill>
                <a:srgbClr val="FFFFFF"/>
              </a:solidFill>
              <a:effectLst/>
              <a:uLnTx/>
              <a:uFillTx/>
              <a:latin typeface="Raleway Medium"/>
              <a:ea typeface="Raleway Medium"/>
              <a:cs typeface="Raleway Medium"/>
              <a:sym typeface="Raleway Medium"/>
            </a:endParaRPr>
          </a:p>
        </p:txBody>
      </p:sp>
      <p:sp>
        <p:nvSpPr>
          <p:cNvPr id="340" name="Google Shape;340;p10"/>
          <p:cNvSpPr txBox="1">
            <a:spLocks noGrp="1"/>
          </p:cNvSpPr>
          <p:nvPr>
            <p:ph type="subTitle" idx="1"/>
          </p:nvPr>
        </p:nvSpPr>
        <p:spPr>
          <a:xfrm>
            <a:off x="1085850" y="3059125"/>
            <a:ext cx="6821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36</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46" name="Google Shape;346;p11"/>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47" name="Google Shape;347;p11"/>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Network Interface Controller (NIC)</a:t>
            </a:r>
            <a:endParaRPr kumimoji="0" sz="2200" b="1"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A hardware that connects computers to a network</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Every NIC has a unique MAC address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348" name="Google Shape;348;p11" descr="NIC (Network Interface Card) Nedir? | TeknoDestek"/>
          <p:cNvPicPr preferRelativeResize="0"/>
          <p:nvPr/>
        </p:nvPicPr>
        <p:blipFill>
          <a:blip r:embed="rId3">
            <a:alphaModFix/>
          </a:blip>
          <a:stretch>
            <a:fillRect/>
          </a:stretch>
        </p:blipFill>
        <p:spPr>
          <a:xfrm>
            <a:off x="2693350" y="2874850"/>
            <a:ext cx="3394775" cy="2230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37</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54" name="Google Shape;354;p12"/>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55" name="Google Shape;355;p12"/>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Hub</a:t>
            </a:r>
            <a:endParaRPr kumimoji="0" sz="2200" b="1"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Broadcasts data to every computer connected to it</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Suitable for small LANs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Not secure because all traffic can be captured</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No routing capability</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Creates a collision domain</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Half-duplex</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356" name="Google Shape;356;p12" descr="Network-Hub-9 – Webmaster.Kitchen – Türkiye'nin Webmaster Mutfağı"/>
          <p:cNvPicPr preferRelativeResize="0"/>
          <p:nvPr/>
        </p:nvPicPr>
        <p:blipFill>
          <a:blip r:embed="rId3">
            <a:alphaModFix/>
          </a:blip>
          <a:stretch>
            <a:fillRect/>
          </a:stretch>
        </p:blipFill>
        <p:spPr>
          <a:xfrm>
            <a:off x="571800" y="3073956"/>
            <a:ext cx="4124326" cy="2319944"/>
          </a:xfrm>
          <a:prstGeom prst="rect">
            <a:avLst/>
          </a:prstGeom>
          <a:noFill/>
          <a:ln>
            <a:noFill/>
          </a:ln>
        </p:spPr>
      </p:pic>
      <p:pic>
        <p:nvPicPr>
          <p:cNvPr id="357" name="Google Shape;357;p12"/>
          <p:cNvPicPr preferRelativeResize="0"/>
          <p:nvPr/>
        </p:nvPicPr>
        <p:blipFill rotWithShape="1">
          <a:blip r:embed="rId4">
            <a:alphaModFix/>
          </a:blip>
          <a:srcRect t="34564" b="12218"/>
          <a:stretch/>
        </p:blipFill>
        <p:spPr>
          <a:xfrm>
            <a:off x="4489100" y="3150150"/>
            <a:ext cx="4475500" cy="1786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38</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63" name="Google Shape;363;p13"/>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64" name="Google Shape;364;p13"/>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Switch</a:t>
            </a:r>
            <a:endParaRPr kumimoji="0" sz="2200" b="1"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Connects multiple hosts together </a:t>
            </a:r>
            <a:r>
              <a:rPr kumimoji="0" lang="tr-TR" sz="2200" b="0" i="1" u="none" strike="noStrike" kern="0" cap="none" spc="0" normalizeH="0" baseline="0" noProof="0">
                <a:ln>
                  <a:noFill/>
                </a:ln>
                <a:solidFill>
                  <a:srgbClr val="000000"/>
                </a:solidFill>
                <a:effectLst/>
                <a:uLnTx/>
                <a:uFillTx/>
                <a:latin typeface="Raleway"/>
                <a:ea typeface="Raleway"/>
                <a:cs typeface="Raleway"/>
                <a:sym typeface="Raleway"/>
              </a:rPr>
              <a:t>(like Hub)</a:t>
            </a:r>
            <a:endParaRPr kumimoji="0" sz="2200" b="0" i="1"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Works on Data Link Layer (Layer 2) </a:t>
            </a:r>
            <a:r>
              <a:rPr kumimoji="0" lang="tr-TR" sz="2200" b="0" i="1" u="none" strike="noStrike" kern="0" cap="none" spc="0" normalizeH="0" baseline="0" noProof="0">
                <a:ln>
                  <a:noFill/>
                </a:ln>
                <a:solidFill>
                  <a:srgbClr val="000000"/>
                </a:solidFill>
                <a:effectLst/>
                <a:uLnTx/>
                <a:uFillTx/>
                <a:latin typeface="Raleway"/>
                <a:ea typeface="Raleway"/>
                <a:cs typeface="Raleway"/>
                <a:sym typeface="Raleway"/>
              </a:rPr>
              <a:t>(unlike Hub)</a:t>
            </a:r>
            <a:endParaRPr kumimoji="0" sz="2200" b="0" i="1"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Can inspect received traffic and forwards only to recipient(s) </a:t>
            </a:r>
            <a:r>
              <a:rPr kumimoji="0" lang="tr-TR" sz="2200" b="0" i="1" u="none" strike="noStrike" kern="0" cap="none" spc="0" normalizeH="0" baseline="0" noProof="0">
                <a:ln>
                  <a:noFill/>
                </a:ln>
                <a:solidFill>
                  <a:srgbClr val="000000"/>
                </a:solidFill>
                <a:effectLst/>
                <a:uLnTx/>
                <a:uFillTx/>
                <a:latin typeface="Raleway"/>
                <a:ea typeface="Raleway"/>
                <a:cs typeface="Raleway"/>
                <a:sym typeface="Raleway"/>
              </a:rPr>
              <a:t>(unlike Hub)</a:t>
            </a:r>
            <a:endParaRPr kumimoji="0" sz="2200" b="0" i="1"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Each port on a Switch is a separate collision</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Full-duplex </a:t>
            </a:r>
            <a:r>
              <a:rPr kumimoji="0" lang="tr-TR" sz="2200" b="0" i="1" u="none" strike="noStrike" kern="0" cap="none" spc="0" normalizeH="0" baseline="0" noProof="0">
                <a:ln>
                  <a:noFill/>
                </a:ln>
                <a:solidFill>
                  <a:srgbClr val="000000"/>
                </a:solidFill>
                <a:effectLst/>
                <a:uLnTx/>
                <a:uFillTx/>
                <a:latin typeface="Raleway"/>
                <a:ea typeface="Raleway"/>
                <a:cs typeface="Raleway"/>
                <a:sym typeface="Raleway"/>
              </a:rPr>
              <a:t>(unlike Hub)</a:t>
            </a:r>
            <a:endParaRPr kumimoji="0" sz="2200" b="0" i="1"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365" name="Google Shape;365;p13" descr="Aruba 2530 8G Switch OID5384993 | HPE New Zealand"/>
          <p:cNvPicPr preferRelativeResize="0"/>
          <p:nvPr/>
        </p:nvPicPr>
        <p:blipFill>
          <a:blip r:embed="rId3">
            <a:alphaModFix/>
          </a:blip>
          <a:stretch>
            <a:fillRect/>
          </a:stretch>
        </p:blipFill>
        <p:spPr>
          <a:xfrm>
            <a:off x="267000" y="2630325"/>
            <a:ext cx="4124326" cy="3093244"/>
          </a:xfrm>
          <a:prstGeom prst="rect">
            <a:avLst/>
          </a:prstGeom>
          <a:noFill/>
          <a:ln>
            <a:noFill/>
          </a:ln>
        </p:spPr>
      </p:pic>
      <p:pic>
        <p:nvPicPr>
          <p:cNvPr id="366" name="Google Shape;366;p13"/>
          <p:cNvPicPr preferRelativeResize="0"/>
          <p:nvPr/>
        </p:nvPicPr>
        <p:blipFill rotWithShape="1">
          <a:blip r:embed="rId4">
            <a:alphaModFix/>
          </a:blip>
          <a:srcRect t="33538" b="10545"/>
          <a:stretch/>
        </p:blipFill>
        <p:spPr>
          <a:xfrm>
            <a:off x="4464425" y="3172200"/>
            <a:ext cx="4412575" cy="18505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1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39</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73" name="Google Shape;373;p14"/>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74" name="Google Shape;374;p14"/>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Bridge</a:t>
            </a:r>
            <a:endParaRPr kumimoji="0" sz="2200" b="1"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Divides a network into segments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Works at Data Link Layer (Layer 2)</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Forwards or filters the Ethernet frames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375" name="Google Shape;375;p14" descr="network bridge explained"/>
          <p:cNvPicPr preferRelativeResize="0"/>
          <p:nvPr/>
        </p:nvPicPr>
        <p:blipFill>
          <a:blip r:embed="rId3">
            <a:alphaModFix/>
          </a:blip>
          <a:stretch>
            <a:fillRect/>
          </a:stretch>
        </p:blipFill>
        <p:spPr>
          <a:xfrm>
            <a:off x="431800" y="2538538"/>
            <a:ext cx="5198174" cy="2190000"/>
          </a:xfrm>
          <a:prstGeom prst="rect">
            <a:avLst/>
          </a:prstGeom>
          <a:noFill/>
          <a:ln>
            <a:noFill/>
          </a:ln>
        </p:spPr>
      </p:pic>
      <p:pic>
        <p:nvPicPr>
          <p:cNvPr id="3" name="Resim 2">
            <a:extLst>
              <a:ext uri="{FF2B5EF4-FFF2-40B4-BE49-F238E27FC236}">
                <a16:creationId xmlns:a16="http://schemas.microsoft.com/office/drawing/2014/main" id="{E799C50E-36AA-7BCF-F1BF-D8ED90040509}"/>
              </a:ext>
            </a:extLst>
          </p:cNvPr>
          <p:cNvPicPr>
            <a:picLocks noChangeAspect="1"/>
          </p:cNvPicPr>
          <p:nvPr/>
        </p:nvPicPr>
        <p:blipFill>
          <a:blip r:embed="rId4"/>
          <a:stretch>
            <a:fillRect/>
          </a:stretch>
        </p:blipFill>
        <p:spPr>
          <a:xfrm>
            <a:off x="5745496" y="2356612"/>
            <a:ext cx="2845345" cy="23719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a:t>
            </a:fld>
            <a:endParaRPr/>
          </a:p>
        </p:txBody>
      </p:sp>
      <p:sp>
        <p:nvSpPr>
          <p:cNvPr id="391" name="Google Shape;391;p23"/>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392" name="Google Shape;392;p23"/>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dirty="0">
                <a:latin typeface="Raleway"/>
                <a:ea typeface="Raleway"/>
                <a:cs typeface="Raleway"/>
                <a:sym typeface="Raleway"/>
              </a:rPr>
              <a:t>Ethernet</a:t>
            </a:r>
            <a:endParaRPr sz="2400" b="1" dirty="0">
              <a:latin typeface="Raleway"/>
              <a:ea typeface="Raleway"/>
              <a:cs typeface="Raleway"/>
              <a:sym typeface="Raleway"/>
            </a:endParaRPr>
          </a:p>
          <a:p>
            <a:pPr marL="0" lvl="0" indent="0" algn="l" rtl="0">
              <a:spcBef>
                <a:spcPts val="0"/>
              </a:spcBef>
              <a:spcAft>
                <a:spcPts val="0"/>
              </a:spcAft>
              <a:buNone/>
            </a:pPr>
            <a:endParaRPr sz="2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dirty="0" err="1">
                <a:latin typeface="Raleway"/>
                <a:ea typeface="Raleway"/>
                <a:cs typeface="Raleway"/>
                <a:sym typeface="Raleway"/>
              </a:rPr>
              <a:t>The</a:t>
            </a:r>
            <a:r>
              <a:rPr lang="tr-TR" sz="2400" dirty="0">
                <a:latin typeface="Raleway"/>
                <a:ea typeface="Raleway"/>
                <a:cs typeface="Raleway"/>
                <a:sym typeface="Raleway"/>
              </a:rPr>
              <a:t> </a:t>
            </a:r>
            <a:r>
              <a:rPr lang="tr-TR" sz="2400" dirty="0" err="1">
                <a:latin typeface="Raleway"/>
                <a:ea typeface="Raleway"/>
                <a:cs typeface="Raleway"/>
                <a:sym typeface="Raleway"/>
              </a:rPr>
              <a:t>technology</a:t>
            </a:r>
            <a:r>
              <a:rPr lang="tr-TR" sz="2400" dirty="0">
                <a:latin typeface="Raleway"/>
                <a:ea typeface="Raleway"/>
                <a:cs typeface="Raleway"/>
                <a:sym typeface="Raleway"/>
              </a:rPr>
              <a:t> </a:t>
            </a:r>
            <a:r>
              <a:rPr lang="tr-TR" sz="2400" dirty="0" err="1">
                <a:latin typeface="Raleway"/>
                <a:ea typeface="Raleway"/>
                <a:cs typeface="Raleway"/>
                <a:sym typeface="Raleway"/>
              </a:rPr>
              <a:t>for</a:t>
            </a:r>
            <a:r>
              <a:rPr lang="tr-TR" sz="2400" dirty="0">
                <a:latin typeface="Raleway"/>
                <a:ea typeface="Raleway"/>
                <a:cs typeface="Raleway"/>
                <a:sym typeface="Raleway"/>
              </a:rPr>
              <a:t> </a:t>
            </a:r>
            <a:r>
              <a:rPr lang="tr-TR" sz="2400" dirty="0" err="1">
                <a:latin typeface="Raleway"/>
                <a:ea typeface="Raleway"/>
                <a:cs typeface="Raleway"/>
                <a:sym typeface="Raleway"/>
              </a:rPr>
              <a:t>connecting</a:t>
            </a:r>
            <a:r>
              <a:rPr lang="tr-TR" sz="2400" dirty="0">
                <a:latin typeface="Raleway"/>
                <a:ea typeface="Raleway"/>
                <a:cs typeface="Raleway"/>
                <a:sym typeface="Raleway"/>
              </a:rPr>
              <a:t> </a:t>
            </a:r>
            <a:r>
              <a:rPr lang="tr-TR" sz="2400" dirty="0" err="1">
                <a:latin typeface="Raleway"/>
                <a:ea typeface="Raleway"/>
                <a:cs typeface="Raleway"/>
                <a:sym typeface="Raleway"/>
              </a:rPr>
              <a:t>devices</a:t>
            </a:r>
            <a:r>
              <a:rPr lang="tr-TR" sz="2400" dirty="0">
                <a:latin typeface="Raleway"/>
                <a:ea typeface="Raleway"/>
                <a:cs typeface="Raleway"/>
                <a:sym typeface="Raleway"/>
              </a:rPr>
              <a:t> in a network</a:t>
            </a:r>
            <a:endParaRPr sz="2400" dirty="0">
              <a:latin typeface="Raleway"/>
              <a:ea typeface="Raleway"/>
              <a:cs typeface="Raleway"/>
              <a:sym typeface="Raleway"/>
            </a:endParaRPr>
          </a:p>
          <a:p>
            <a:pPr marL="457200" lvl="0" indent="0" algn="l" rtl="0">
              <a:spcBef>
                <a:spcPts val="0"/>
              </a:spcBef>
              <a:spcAft>
                <a:spcPts val="0"/>
              </a:spcAft>
              <a:buNone/>
            </a:pPr>
            <a:endParaRPr sz="2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dirty="0" err="1">
                <a:latin typeface="Raleway"/>
                <a:ea typeface="Raleway"/>
                <a:cs typeface="Raleway"/>
                <a:sym typeface="Raleway"/>
              </a:rPr>
              <a:t>Describes</a:t>
            </a:r>
            <a:r>
              <a:rPr lang="tr-TR" sz="2400" dirty="0">
                <a:latin typeface="Raleway"/>
                <a:ea typeface="Raleway"/>
                <a:cs typeface="Raleway"/>
                <a:sym typeface="Raleway"/>
              </a:rPr>
              <a:t> how network </a:t>
            </a:r>
            <a:r>
              <a:rPr lang="tr-TR" sz="2400" dirty="0" err="1">
                <a:latin typeface="Raleway"/>
                <a:ea typeface="Raleway"/>
                <a:cs typeface="Raleway"/>
                <a:sym typeface="Raleway"/>
              </a:rPr>
              <a:t>devices</a:t>
            </a:r>
            <a:r>
              <a:rPr lang="tr-TR" sz="2400" dirty="0">
                <a:latin typeface="Raleway"/>
                <a:ea typeface="Raleway"/>
                <a:cs typeface="Raleway"/>
                <a:sym typeface="Raleway"/>
              </a:rPr>
              <a:t> can format </a:t>
            </a:r>
            <a:r>
              <a:rPr lang="tr-TR" sz="2400" dirty="0" err="1">
                <a:latin typeface="Raleway"/>
                <a:ea typeface="Raleway"/>
                <a:cs typeface="Raleway"/>
                <a:sym typeface="Raleway"/>
              </a:rPr>
              <a:t>and</a:t>
            </a:r>
            <a:r>
              <a:rPr lang="tr-TR" sz="2400" dirty="0">
                <a:latin typeface="Raleway"/>
                <a:ea typeface="Raleway"/>
                <a:cs typeface="Raleway"/>
                <a:sym typeface="Raleway"/>
              </a:rPr>
              <a:t> transmit data </a:t>
            </a:r>
            <a:endParaRPr sz="2400" dirty="0">
              <a:latin typeface="Raleway"/>
              <a:ea typeface="Raleway"/>
              <a:cs typeface="Raleway"/>
              <a:sym typeface="Raleway"/>
            </a:endParaRPr>
          </a:p>
          <a:p>
            <a:pPr marL="457200" lvl="0" indent="0" algn="l" rtl="0">
              <a:spcBef>
                <a:spcPts val="0"/>
              </a:spcBef>
              <a:spcAft>
                <a:spcPts val="0"/>
              </a:spcAft>
              <a:buNone/>
            </a:pPr>
            <a:endParaRPr sz="2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dirty="0" err="1">
                <a:latin typeface="Raleway"/>
                <a:ea typeface="Raleway"/>
                <a:cs typeface="Raleway"/>
                <a:sym typeface="Raleway"/>
              </a:rPr>
              <a:t>Uses</a:t>
            </a:r>
            <a:r>
              <a:rPr lang="tr-TR" sz="2400" dirty="0">
                <a:latin typeface="Raleway"/>
                <a:ea typeface="Raleway"/>
                <a:cs typeface="Raleway"/>
                <a:sym typeface="Raleway"/>
              </a:rPr>
              <a:t> </a:t>
            </a:r>
            <a:r>
              <a:rPr lang="tr-TR" sz="2400" dirty="0" err="1">
                <a:latin typeface="Raleway"/>
                <a:ea typeface="Raleway"/>
                <a:cs typeface="Raleway"/>
                <a:sym typeface="Raleway"/>
              </a:rPr>
              <a:t>both</a:t>
            </a:r>
            <a:r>
              <a:rPr lang="tr-TR" sz="2400" dirty="0">
                <a:latin typeface="Raleway"/>
                <a:ea typeface="Raleway"/>
                <a:cs typeface="Raleway"/>
                <a:sym typeface="Raleway"/>
              </a:rPr>
              <a:t> Data Link </a:t>
            </a:r>
            <a:r>
              <a:rPr lang="tr-TR" sz="2400" dirty="0" err="1">
                <a:latin typeface="Raleway"/>
                <a:ea typeface="Raleway"/>
                <a:cs typeface="Raleway"/>
                <a:sym typeface="Raleway"/>
              </a:rPr>
              <a:t>and</a:t>
            </a:r>
            <a:r>
              <a:rPr lang="tr-TR" sz="2400" dirty="0">
                <a:latin typeface="Raleway"/>
                <a:ea typeface="Raleway"/>
                <a:cs typeface="Raleway"/>
                <a:sym typeface="Raleway"/>
              </a:rPr>
              <a:t> </a:t>
            </a:r>
            <a:r>
              <a:rPr lang="tr-TR" sz="2400" dirty="0" err="1">
                <a:latin typeface="Raleway"/>
                <a:ea typeface="Raleway"/>
                <a:cs typeface="Raleway"/>
                <a:sym typeface="Raleway"/>
              </a:rPr>
              <a:t>Physical</a:t>
            </a:r>
            <a:r>
              <a:rPr lang="tr-TR" sz="2400" dirty="0">
                <a:latin typeface="Raleway"/>
                <a:ea typeface="Raleway"/>
                <a:cs typeface="Raleway"/>
                <a:sym typeface="Raleway"/>
              </a:rPr>
              <a:t> </a:t>
            </a:r>
            <a:r>
              <a:rPr lang="tr-TR" sz="2400" dirty="0" err="1">
                <a:latin typeface="Raleway"/>
                <a:ea typeface="Raleway"/>
                <a:cs typeface="Raleway"/>
                <a:sym typeface="Raleway"/>
              </a:rPr>
              <a:t>layer</a:t>
            </a:r>
            <a:r>
              <a:rPr lang="tr-TR" sz="2400" dirty="0">
                <a:latin typeface="Raleway"/>
                <a:ea typeface="Raleway"/>
                <a:cs typeface="Raleway"/>
                <a:sym typeface="Raleway"/>
              </a:rPr>
              <a:t> </a:t>
            </a:r>
            <a:r>
              <a:rPr lang="tr-TR" sz="2400" dirty="0" err="1">
                <a:latin typeface="Raleway"/>
                <a:ea typeface="Raleway"/>
                <a:cs typeface="Raleway"/>
                <a:sym typeface="Raleway"/>
              </a:rPr>
              <a:t>specifications</a:t>
            </a:r>
            <a:endParaRPr sz="2400" dirty="0">
              <a:latin typeface="Raleway"/>
              <a:ea typeface="Raleway"/>
              <a:cs typeface="Raleway"/>
              <a:sym typeface="Raleway"/>
            </a:endParaRPr>
          </a:p>
          <a:p>
            <a:pPr marL="0" lvl="0" indent="0" algn="l" rtl="0">
              <a:spcBef>
                <a:spcPts val="0"/>
              </a:spcBef>
              <a:spcAft>
                <a:spcPts val="0"/>
              </a:spcAft>
              <a:buNone/>
            </a:pPr>
            <a:endParaRPr sz="2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dirty="0" err="1">
                <a:latin typeface="Raleway"/>
                <a:ea typeface="Raleway"/>
                <a:cs typeface="Raleway"/>
                <a:sym typeface="Raleway"/>
              </a:rPr>
              <a:t>Institute</a:t>
            </a:r>
            <a:r>
              <a:rPr lang="tr-TR" sz="2400" dirty="0">
                <a:latin typeface="Raleway"/>
                <a:ea typeface="Raleway"/>
                <a:cs typeface="Raleway"/>
                <a:sym typeface="Raleway"/>
              </a:rPr>
              <a:t> of </a:t>
            </a:r>
            <a:r>
              <a:rPr lang="tr-TR" sz="2400" dirty="0" err="1">
                <a:latin typeface="Raleway"/>
                <a:ea typeface="Raleway"/>
                <a:cs typeface="Raleway"/>
                <a:sym typeface="Raleway"/>
              </a:rPr>
              <a:t>Electrical</a:t>
            </a:r>
            <a:r>
              <a:rPr lang="tr-TR" sz="2400" dirty="0">
                <a:latin typeface="Raleway"/>
                <a:ea typeface="Raleway"/>
                <a:cs typeface="Raleway"/>
                <a:sym typeface="Raleway"/>
              </a:rPr>
              <a:t> </a:t>
            </a:r>
            <a:r>
              <a:rPr lang="tr-TR" sz="2400" dirty="0" err="1">
                <a:latin typeface="Raleway"/>
                <a:ea typeface="Raleway"/>
                <a:cs typeface="Raleway"/>
                <a:sym typeface="Raleway"/>
              </a:rPr>
              <a:t>and</a:t>
            </a:r>
            <a:r>
              <a:rPr lang="tr-TR" sz="2400" dirty="0">
                <a:latin typeface="Raleway"/>
                <a:ea typeface="Raleway"/>
                <a:cs typeface="Raleway"/>
                <a:sym typeface="Raleway"/>
              </a:rPr>
              <a:t> </a:t>
            </a:r>
            <a:r>
              <a:rPr lang="tr-TR" sz="2400" dirty="0" err="1">
                <a:latin typeface="Raleway"/>
                <a:ea typeface="Raleway"/>
                <a:cs typeface="Raleway"/>
                <a:sym typeface="Raleway"/>
              </a:rPr>
              <a:t>Electronics</a:t>
            </a:r>
            <a:r>
              <a:rPr lang="tr-TR" sz="2400" dirty="0">
                <a:latin typeface="Raleway"/>
                <a:ea typeface="Raleway"/>
                <a:cs typeface="Raleway"/>
                <a:sym typeface="Raleway"/>
              </a:rPr>
              <a:t> </a:t>
            </a:r>
            <a:r>
              <a:rPr lang="tr-TR" sz="2400" dirty="0" err="1">
                <a:latin typeface="Raleway"/>
                <a:ea typeface="Raleway"/>
                <a:cs typeface="Raleway"/>
                <a:sym typeface="Raleway"/>
              </a:rPr>
              <a:t>Engineers</a:t>
            </a:r>
            <a:r>
              <a:rPr lang="tr-TR" sz="2400" dirty="0">
                <a:latin typeface="Raleway"/>
                <a:ea typeface="Raleway"/>
                <a:cs typeface="Raleway"/>
                <a:sym typeface="Raleway"/>
              </a:rPr>
              <a:t> (IEEE) </a:t>
            </a:r>
            <a:r>
              <a:rPr lang="tr-TR" sz="2400" dirty="0" err="1">
                <a:latin typeface="Raleway"/>
                <a:ea typeface="Raleway"/>
                <a:cs typeface="Raleway"/>
                <a:sym typeface="Raleway"/>
              </a:rPr>
              <a:t>defines</a:t>
            </a:r>
            <a:r>
              <a:rPr lang="tr-TR" sz="2400" dirty="0">
                <a:latin typeface="Raleway"/>
                <a:ea typeface="Raleway"/>
                <a:cs typeface="Raleway"/>
                <a:sym typeface="Raleway"/>
              </a:rPr>
              <a:t> Ethernet as </a:t>
            </a:r>
            <a:r>
              <a:rPr lang="tr-TR" sz="2400" dirty="0" err="1">
                <a:latin typeface="Raleway"/>
                <a:ea typeface="Raleway"/>
                <a:cs typeface="Raleway"/>
                <a:sym typeface="Raleway"/>
              </a:rPr>
              <a:t>protocol</a:t>
            </a:r>
            <a:r>
              <a:rPr lang="tr-TR" sz="2400" dirty="0">
                <a:latin typeface="Raleway"/>
                <a:ea typeface="Raleway"/>
                <a:cs typeface="Raleway"/>
                <a:sym typeface="Raleway"/>
              </a:rPr>
              <a:t> 802.3</a:t>
            </a:r>
            <a:endParaRPr sz="2400" dirty="0">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40</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81" name="Google Shape;381;p15"/>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82" name="Google Shape;382;p15"/>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dirty="0" err="1">
                <a:ln>
                  <a:noFill/>
                </a:ln>
                <a:solidFill>
                  <a:srgbClr val="000000"/>
                </a:solidFill>
                <a:effectLst/>
                <a:uLnTx/>
                <a:uFillTx/>
                <a:latin typeface="Raleway"/>
                <a:ea typeface="Raleway"/>
                <a:cs typeface="Raleway"/>
                <a:sym typeface="Raleway"/>
              </a:rPr>
              <a:t>Router</a:t>
            </a:r>
            <a:endParaRPr kumimoji="0" sz="2200" b="1"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Connects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multiple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segments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together</a:t>
            </a:r>
            <a:endParaRPr kumimoji="0" sz="2200" b="0" i="1"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Uses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IP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addresses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to</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make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decisions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about</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best</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way</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to</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get</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data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to</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its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destination</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Works on Network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3)</a:t>
            </a:r>
            <a:endParaRPr kumimoji="0" sz="2200" b="0" i="1"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Combination of hardware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software</a:t>
            </a:r>
            <a:endParaRPr kumimoji="0" sz="2200" b="0" i="1"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383" name="Google Shape;383;p15" descr="Top 30 Switch Vs Router GIFs | Find the best GIF on Gfycat"/>
          <p:cNvPicPr preferRelativeResize="0"/>
          <p:nvPr/>
        </p:nvPicPr>
        <p:blipFill rotWithShape="1">
          <a:blip r:embed="rId3">
            <a:alphaModFix/>
          </a:blip>
          <a:srcRect t="24540" b="8336"/>
          <a:stretch/>
        </p:blipFill>
        <p:spPr>
          <a:xfrm>
            <a:off x="4325108" y="2893375"/>
            <a:ext cx="4124325" cy="2076325"/>
          </a:xfrm>
          <a:prstGeom prst="rect">
            <a:avLst/>
          </a:prstGeom>
          <a:noFill/>
          <a:ln>
            <a:noFill/>
          </a:ln>
        </p:spPr>
      </p:pic>
      <p:pic>
        <p:nvPicPr>
          <p:cNvPr id="384" name="Google Shape;384;p15" descr="Swissonic Professional Router 2 – Thomann UK"/>
          <p:cNvPicPr preferRelativeResize="0"/>
          <p:nvPr/>
        </p:nvPicPr>
        <p:blipFill rotWithShape="1">
          <a:blip r:embed="rId4">
            <a:alphaModFix/>
          </a:blip>
          <a:srcRect b="14929"/>
          <a:stretch/>
        </p:blipFill>
        <p:spPr>
          <a:xfrm>
            <a:off x="91025" y="3029025"/>
            <a:ext cx="3648075" cy="2076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6" descr="Firewall Nedir?"/>
          <p:cNvPicPr preferRelativeResize="0"/>
          <p:nvPr/>
        </p:nvPicPr>
        <p:blipFill>
          <a:blip r:embed="rId3">
            <a:alphaModFix/>
          </a:blip>
          <a:stretch>
            <a:fillRect/>
          </a:stretch>
        </p:blipFill>
        <p:spPr>
          <a:xfrm>
            <a:off x="4769625" y="2367825"/>
            <a:ext cx="4374374" cy="2737525"/>
          </a:xfrm>
          <a:prstGeom prst="rect">
            <a:avLst/>
          </a:prstGeom>
          <a:noFill/>
          <a:ln>
            <a:noFill/>
          </a:ln>
        </p:spPr>
      </p:pic>
      <p:sp>
        <p:nvSpPr>
          <p:cNvPr id="390" name="Google Shape;390;p1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41</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91" name="Google Shape;391;p16"/>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92" name="Google Shape;392;p16"/>
          <p:cNvSpPr txBox="1"/>
          <p:nvPr/>
        </p:nvSpPr>
        <p:spPr>
          <a:xfrm>
            <a:off x="267000" y="691725"/>
            <a:ext cx="88389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Firewall</a:t>
            </a:r>
            <a:endParaRPr kumimoji="0" sz="2200" b="1"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Prevents unauthorized access to or from a private network</a:t>
            </a:r>
            <a:endParaRPr kumimoji="0" sz="2200" b="0" i="1"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Protects a network's data and resources from outside access and threats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Usually placed at the end point of a network</a:t>
            </a:r>
            <a:endParaRPr kumimoji="0" sz="2200" b="0" i="1"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Either a hardware (black</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box) or a software</a:t>
            </a:r>
            <a:endParaRPr kumimoji="0" sz="2200" b="0" i="1"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393" name="Google Shape;393;p16" descr="PONIVA Firewall | Donanımsal Firewall nedir? Avantajları Nelerdir?"/>
          <p:cNvPicPr preferRelativeResize="0"/>
          <p:nvPr/>
        </p:nvPicPr>
        <p:blipFill>
          <a:blip r:embed="rId4">
            <a:alphaModFix/>
          </a:blip>
          <a:stretch>
            <a:fillRect/>
          </a:stretch>
        </p:blipFill>
        <p:spPr>
          <a:xfrm>
            <a:off x="681975" y="2767024"/>
            <a:ext cx="3712649" cy="2784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42</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99" name="Google Shape;399;p17"/>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400" name="Google Shape;400;p17"/>
          <p:cNvSpPr txBox="1"/>
          <p:nvPr/>
        </p:nvSpPr>
        <p:spPr>
          <a:xfrm>
            <a:off x="267000" y="691725"/>
            <a:ext cx="88389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dirty="0">
                <a:ln>
                  <a:noFill/>
                </a:ln>
                <a:solidFill>
                  <a:srgbClr val="000000"/>
                </a:solidFill>
                <a:effectLst/>
                <a:uLnTx/>
                <a:uFillTx/>
                <a:latin typeface="Raleway"/>
                <a:ea typeface="Raleway"/>
                <a:cs typeface="Raleway"/>
                <a:sym typeface="Raleway"/>
              </a:rPr>
              <a:t>IDS/IPS</a:t>
            </a:r>
            <a:endParaRPr kumimoji="0" sz="2200" b="1"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Intrusion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Detection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System</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(IDS)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monitors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traffic</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report</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malicious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activities</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Intrusion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Prevention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System</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(IPS)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stops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threats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in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real</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-time as they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occur</a:t>
            </a:r>
            <a:endParaRPr kumimoji="0" sz="2200" b="0" i="1"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401" name="Google Shape;401;p17" descr="IDS VS IPS: What's The Main Difference? | PurpleSec"/>
          <p:cNvPicPr preferRelativeResize="0"/>
          <p:nvPr/>
        </p:nvPicPr>
        <p:blipFill>
          <a:blip r:embed="rId3">
            <a:alphaModFix/>
          </a:blip>
          <a:stretch>
            <a:fillRect/>
          </a:stretch>
        </p:blipFill>
        <p:spPr>
          <a:xfrm>
            <a:off x="2169550" y="2424975"/>
            <a:ext cx="4832950" cy="2718525"/>
          </a:xfrm>
          <a:prstGeom prst="rect">
            <a:avLst/>
          </a:prstGeom>
          <a:noFill/>
          <a:ln>
            <a:noFill/>
          </a:ln>
        </p:spPr>
      </p:pic>
      <p:cxnSp>
        <p:nvCxnSpPr>
          <p:cNvPr id="402" name="Google Shape;402;p17"/>
          <p:cNvCxnSpPr/>
          <p:nvPr/>
        </p:nvCxnSpPr>
        <p:spPr>
          <a:xfrm rot="10800000" flipH="1">
            <a:off x="1517775" y="4102475"/>
            <a:ext cx="843600" cy="297000"/>
          </a:xfrm>
          <a:prstGeom prst="straightConnector1">
            <a:avLst/>
          </a:prstGeom>
          <a:noFill/>
          <a:ln w="38100" cap="flat" cmpd="sng">
            <a:solidFill>
              <a:srgbClr val="FF0000"/>
            </a:solidFill>
            <a:prstDash val="solid"/>
            <a:round/>
            <a:headEnd type="none" w="med" len="med"/>
            <a:tailEnd type="triangle" w="med" len="med"/>
          </a:ln>
        </p:spPr>
      </p:cxnSp>
      <p:cxnSp>
        <p:nvCxnSpPr>
          <p:cNvPr id="403" name="Google Shape;403;p17"/>
          <p:cNvCxnSpPr/>
          <p:nvPr/>
        </p:nvCxnSpPr>
        <p:spPr>
          <a:xfrm flipH="1">
            <a:off x="6176600" y="3813850"/>
            <a:ext cx="749700" cy="489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8"/>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Other Specialized Devices</a:t>
            </a:r>
            <a:endParaRPr>
              <a:solidFill>
                <a:srgbClr val="409CD1"/>
              </a:solidFill>
            </a:endParaRPr>
          </a:p>
        </p:txBody>
      </p:sp>
      <p:sp>
        <p:nvSpPr>
          <p:cNvPr id="409" name="Google Shape;409;p1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tr-TR" sz="3600" b="0" i="0" u="none" strike="noStrike" kern="0" cap="none" spc="0" normalizeH="0" baseline="0" noProof="0">
                <a:ln>
                  <a:noFill/>
                </a:ln>
                <a:solidFill>
                  <a:srgbClr val="FFFFFF"/>
                </a:solidFill>
                <a:effectLst/>
                <a:uLnTx/>
                <a:uFillTx/>
                <a:latin typeface="Raleway Medium"/>
                <a:ea typeface="Raleway Medium"/>
                <a:cs typeface="Raleway Medium"/>
                <a:sym typeface="Raleway Medium"/>
              </a:rPr>
              <a:t>2</a:t>
            </a:r>
            <a:endParaRPr kumimoji="0" sz="3600" b="0" i="0" u="none" strike="noStrike" kern="0" cap="none" spc="0" normalizeH="0" baseline="0" noProof="0">
              <a:ln>
                <a:noFill/>
              </a:ln>
              <a:solidFill>
                <a:srgbClr val="FFFFFF"/>
              </a:solidFill>
              <a:effectLst/>
              <a:uLnTx/>
              <a:uFillTx/>
              <a:latin typeface="Raleway Medium"/>
              <a:ea typeface="Raleway Medium"/>
              <a:cs typeface="Raleway Medium"/>
              <a:sym typeface="Raleway Medium"/>
            </a:endParaRPr>
          </a:p>
        </p:txBody>
      </p:sp>
      <p:sp>
        <p:nvSpPr>
          <p:cNvPr id="410" name="Google Shape;410;p18"/>
          <p:cNvSpPr txBox="1">
            <a:spLocks noGrp="1"/>
          </p:cNvSpPr>
          <p:nvPr>
            <p:ph type="subTitle" idx="1"/>
          </p:nvPr>
        </p:nvSpPr>
        <p:spPr>
          <a:xfrm>
            <a:off x="1085850" y="29217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44</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16" name="Google Shape;416;p19"/>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17" name="Google Shape;417;p19"/>
          <p:cNvSpPr txBox="1"/>
          <p:nvPr/>
        </p:nvSpPr>
        <p:spPr>
          <a:xfrm>
            <a:off x="267000" y="691725"/>
            <a:ext cx="88389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Load Balancer</a:t>
            </a:r>
            <a:endParaRPr kumimoji="0" sz="2200" b="1"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Distributes client requests or network load efficiently across multiple servers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Ensures high availability and reliability by sending requests only to servers that are online</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Provides the flexibility to</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add or subtract servers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as demand dictates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418" name="Google Shape;418;p19" descr="load balancing diagram"/>
          <p:cNvPicPr preferRelativeResize="0"/>
          <p:nvPr/>
        </p:nvPicPr>
        <p:blipFill>
          <a:blip r:embed="rId3">
            <a:alphaModFix/>
          </a:blip>
          <a:stretch>
            <a:fillRect/>
          </a:stretch>
        </p:blipFill>
        <p:spPr>
          <a:xfrm>
            <a:off x="4380275" y="2730002"/>
            <a:ext cx="4763724" cy="241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45</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24" name="Google Shape;424;p20"/>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25" name="Google Shape;425;p20"/>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Domain Name Service (DNS) Server</a:t>
            </a:r>
            <a:endParaRPr kumimoji="0" sz="2200" b="1"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Finds the IP addresses of hostnames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Computers use IP addresses, humans use names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Easier to remember </a:t>
            </a:r>
            <a:r>
              <a:rPr kumimoji="0" lang="tr-TR" sz="2200" b="0" i="0" u="none" strike="noStrike" kern="0" cap="none" spc="0" normalizeH="0" baseline="0" noProof="0">
                <a:ln>
                  <a:noFill/>
                </a:ln>
                <a:solidFill>
                  <a:srgbClr val="000000"/>
                </a:solidFill>
                <a:effectLst/>
                <a:highlight>
                  <a:srgbClr val="EA9999"/>
                </a:highlight>
                <a:uLnTx/>
                <a:uFillTx/>
                <a:latin typeface="Arial"/>
                <a:cs typeface="Arial"/>
                <a:sym typeface="Arial"/>
              </a:rPr>
              <a:t>www.clarusway.com</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 than </a:t>
            </a:r>
            <a:r>
              <a:rPr kumimoji="0" lang="tr-TR" sz="2200" b="0" i="0" u="none" strike="noStrike" kern="0" cap="none" spc="0" normalizeH="0" baseline="0" noProof="0">
                <a:ln>
                  <a:noFill/>
                </a:ln>
                <a:solidFill>
                  <a:srgbClr val="000000"/>
                </a:solidFill>
                <a:effectLst/>
                <a:highlight>
                  <a:srgbClr val="EA9999"/>
                </a:highlight>
                <a:uLnTx/>
                <a:uFillTx/>
                <a:latin typeface="Arial"/>
                <a:cs typeface="Arial"/>
                <a:sym typeface="Arial"/>
              </a:rPr>
              <a:t>13.35.253.82</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 </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There are thousands of DNS servers </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Managed and controlled by </a:t>
            </a:r>
            <a:r>
              <a:rPr kumimoji="0" lang="tr-TR" sz="2200" b="0" i="1" u="none" strike="noStrike" kern="0" cap="none" spc="0" normalizeH="0" baseline="0" noProof="0">
                <a:ln>
                  <a:noFill/>
                </a:ln>
                <a:solidFill>
                  <a:srgbClr val="000000"/>
                </a:solidFill>
                <a:effectLst/>
                <a:uLnTx/>
                <a:uFillTx/>
                <a:latin typeface="Raleway"/>
                <a:ea typeface="Raleway"/>
                <a:cs typeface="Raleway"/>
                <a:sym typeface="Raleway"/>
              </a:rPr>
              <a:t>The Internet Assigned Numbers Authority (IANA)</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IANA is operated by </a:t>
            </a:r>
            <a:r>
              <a:rPr kumimoji="0" lang="tr-TR" sz="2200" b="0" i="1" u="none" strike="noStrike" kern="0" cap="none" spc="0" normalizeH="0" baseline="0" noProof="0">
                <a:ln>
                  <a:noFill/>
                </a:ln>
                <a:solidFill>
                  <a:srgbClr val="000000"/>
                </a:solidFill>
                <a:effectLst/>
                <a:uLnTx/>
                <a:uFillTx/>
                <a:latin typeface="Raleway"/>
                <a:ea typeface="Raleway"/>
                <a:cs typeface="Raleway"/>
                <a:sym typeface="Raleway"/>
              </a:rPr>
              <a:t>the Internet Corporation for Assigned Names and Numbers (ICANN)</a:t>
            </a:r>
            <a:endParaRPr kumimoji="0" sz="2200" b="0" i="1"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46</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31" name="Google Shape;431;p21"/>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32" name="Google Shape;432;p21"/>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Domain Name Service (DNS) Server</a:t>
            </a:r>
            <a:endParaRPr kumimoji="0" sz="2200" b="1"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1" i="0" u="none" strike="noStrike" kern="0" cap="none" spc="0" normalizeH="0" baseline="0" noProof="0">
                <a:ln>
                  <a:noFill/>
                </a:ln>
                <a:solidFill>
                  <a:srgbClr val="FF0000"/>
                </a:solidFill>
                <a:effectLst/>
                <a:uLnTx/>
                <a:uFillTx/>
                <a:latin typeface="Raleway"/>
                <a:ea typeface="Raleway"/>
                <a:cs typeface="Raleway"/>
                <a:sym typeface="Raleway"/>
              </a:rPr>
              <a:t>.com</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 A commercial organization</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1" i="0" u="none" strike="noStrike" kern="0" cap="none" spc="0" normalizeH="0" baseline="0" noProof="0">
                <a:ln>
                  <a:noFill/>
                </a:ln>
                <a:solidFill>
                  <a:srgbClr val="FF0000"/>
                </a:solidFill>
                <a:effectLst/>
                <a:uLnTx/>
                <a:uFillTx/>
                <a:latin typeface="Raleway"/>
                <a:ea typeface="Raleway"/>
                <a:cs typeface="Raleway"/>
                <a:sym typeface="Raleway"/>
              </a:rPr>
              <a:t>.edu</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 An educational establishment, such as a university</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1" i="0" u="none" strike="noStrike" kern="0" cap="none" spc="0" normalizeH="0" baseline="0" noProof="0">
                <a:ln>
                  <a:noFill/>
                </a:ln>
                <a:solidFill>
                  <a:srgbClr val="FF0000"/>
                </a:solidFill>
                <a:effectLst/>
                <a:uLnTx/>
                <a:uFillTx/>
                <a:latin typeface="Raleway"/>
                <a:ea typeface="Raleway"/>
                <a:cs typeface="Raleway"/>
                <a:sym typeface="Raleway"/>
              </a:rPr>
              <a:t>.gov </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A branch of the U.S. government</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1" i="0" u="none" strike="noStrike" kern="0" cap="none" spc="0" normalizeH="0" baseline="0" noProof="0">
                <a:ln>
                  <a:noFill/>
                </a:ln>
                <a:solidFill>
                  <a:srgbClr val="FF0000"/>
                </a:solidFill>
                <a:effectLst/>
                <a:uLnTx/>
                <a:uFillTx/>
                <a:latin typeface="Raleway"/>
                <a:ea typeface="Raleway"/>
                <a:cs typeface="Raleway"/>
                <a:sym typeface="Raleway"/>
              </a:rPr>
              <a:t>.int</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 An international organization, such as NATO or the United Nations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1" i="0" u="none" strike="noStrike" kern="0" cap="none" spc="0" normalizeH="0" baseline="0" noProof="0">
                <a:ln>
                  <a:noFill/>
                </a:ln>
                <a:solidFill>
                  <a:srgbClr val="FF0000"/>
                </a:solidFill>
                <a:effectLst/>
                <a:uLnTx/>
                <a:uFillTx/>
                <a:latin typeface="Raleway"/>
                <a:ea typeface="Raleway"/>
                <a:cs typeface="Raleway"/>
                <a:sym typeface="Raleway"/>
              </a:rPr>
              <a:t>.mil</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 A branch of the U.S. military</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1" i="0" u="none" strike="noStrike" kern="0" cap="none" spc="0" normalizeH="0" baseline="0" noProof="0">
                <a:ln>
                  <a:noFill/>
                </a:ln>
                <a:solidFill>
                  <a:srgbClr val="FF0000"/>
                </a:solidFill>
                <a:effectLst/>
                <a:uLnTx/>
                <a:uFillTx/>
                <a:latin typeface="Raleway"/>
                <a:ea typeface="Raleway"/>
                <a:cs typeface="Raleway"/>
                <a:sym typeface="Raleway"/>
              </a:rPr>
              <a:t>.net</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 A network organization</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1" i="0" u="none" strike="noStrike" kern="0" cap="none" spc="0" normalizeH="0" baseline="0" noProof="0">
                <a:ln>
                  <a:noFill/>
                </a:ln>
                <a:solidFill>
                  <a:srgbClr val="FF0000"/>
                </a:solidFill>
                <a:effectLst/>
                <a:uLnTx/>
                <a:uFillTx/>
                <a:latin typeface="Raleway"/>
                <a:ea typeface="Raleway"/>
                <a:cs typeface="Raleway"/>
                <a:sym typeface="Raleway"/>
              </a:rPr>
              <a:t>.org</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 A nonprofit organization</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Some DNS names end with country name like:</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FF0000"/>
                </a:solidFill>
                <a:effectLst/>
                <a:uLnTx/>
                <a:uFillTx/>
                <a:latin typeface="Raleway"/>
                <a:ea typeface="Raleway"/>
                <a:cs typeface="Raleway"/>
                <a:sym typeface="Raleway"/>
              </a:rPr>
              <a:t>.jp </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(Japan)		</a:t>
            </a:r>
            <a:r>
              <a:rPr kumimoji="0" lang="tr-TR" sz="2200" b="1" i="0" u="none" strike="noStrike" kern="0" cap="none" spc="0" normalizeH="0" baseline="0" noProof="0">
                <a:ln>
                  <a:noFill/>
                </a:ln>
                <a:solidFill>
                  <a:srgbClr val="FF0000"/>
                </a:solidFill>
                <a:effectLst/>
                <a:uLnTx/>
                <a:uFillTx/>
                <a:latin typeface="Raleway"/>
                <a:ea typeface="Raleway"/>
                <a:cs typeface="Raleway"/>
                <a:sym typeface="Raleway"/>
              </a:rPr>
              <a:t>.ca</a:t>
            </a: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(Canada)		</a:t>
            </a:r>
            <a:r>
              <a:rPr kumimoji="0" lang="tr-TR" sz="2200" b="1" i="0" u="none" strike="noStrike" kern="0" cap="none" spc="0" normalizeH="0" baseline="0" noProof="0">
                <a:ln>
                  <a:noFill/>
                </a:ln>
                <a:solidFill>
                  <a:srgbClr val="FF0000"/>
                </a:solidFill>
                <a:effectLst/>
                <a:uLnTx/>
                <a:uFillTx/>
                <a:latin typeface="Raleway"/>
                <a:ea typeface="Raleway"/>
                <a:cs typeface="Raleway"/>
                <a:sym typeface="Raleway"/>
              </a:rPr>
              <a:t>.uk</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 (Great Britain)</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47</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38" name="Google Shape;438;p22"/>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39" name="Google Shape;439;p22"/>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dirty="0">
                <a:ln>
                  <a:noFill/>
                </a:ln>
                <a:solidFill>
                  <a:srgbClr val="000000"/>
                </a:solidFill>
                <a:effectLst/>
                <a:uLnTx/>
                <a:uFillTx/>
                <a:latin typeface="Raleway"/>
                <a:ea typeface="Raleway"/>
                <a:cs typeface="Raleway"/>
                <a:sym typeface="Raleway"/>
              </a:rPr>
              <a:t>Proxy Server</a:t>
            </a:r>
            <a:endParaRPr kumimoji="0" sz="2200" b="1"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Acts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as a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gateway</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between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you</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internet</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Acts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as a firewall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web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filter</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Provides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shared</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network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connections</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Caches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data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to</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speed</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up</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common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requests</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Provides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privacy</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440" name="Google Shape;440;p22" descr="Proxy nedir? Proxy ne işe yarar? - 📡Günlük Proxy"/>
          <p:cNvPicPr preferRelativeResize="0"/>
          <p:nvPr/>
        </p:nvPicPr>
        <p:blipFill rotWithShape="1">
          <a:blip r:embed="rId3">
            <a:alphaModFix/>
          </a:blip>
          <a:srcRect t="10033" b="11577"/>
          <a:stretch/>
        </p:blipFill>
        <p:spPr>
          <a:xfrm>
            <a:off x="2510075" y="2980900"/>
            <a:ext cx="4123850" cy="2051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48</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46" name="Google Shape;446;p23"/>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47" name="Google Shape;447;p23"/>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Encryption Devices</a:t>
            </a:r>
            <a:endParaRPr kumimoji="0" sz="2200" b="1"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Allows you to create secure connections over insecure channels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Sometimes called </a:t>
            </a:r>
            <a:r>
              <a:rPr kumimoji="0" lang="tr-TR" sz="2200" b="0" i="1" u="none" strike="noStrike" kern="0" cap="none" spc="0" normalizeH="0" baseline="0" noProof="0">
                <a:ln>
                  <a:noFill/>
                </a:ln>
                <a:solidFill>
                  <a:srgbClr val="000000"/>
                </a:solidFill>
                <a:effectLst/>
                <a:uLnTx/>
                <a:uFillTx/>
                <a:latin typeface="Raleway"/>
                <a:ea typeface="Raleway"/>
                <a:cs typeface="Raleway"/>
                <a:sym typeface="Raleway"/>
              </a:rPr>
              <a:t>encryption gateway</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448" name="Google Shape;448;p23" descr="NEXCOM Desktop Security Hardware Secures VPN with Intel® Advanced ..."/>
          <p:cNvPicPr preferRelativeResize="0"/>
          <p:nvPr/>
        </p:nvPicPr>
        <p:blipFill rotWithShape="1">
          <a:blip r:embed="rId3">
            <a:alphaModFix/>
          </a:blip>
          <a:srcRect b="20063"/>
          <a:stretch/>
        </p:blipFill>
        <p:spPr>
          <a:xfrm>
            <a:off x="1723025" y="2769775"/>
            <a:ext cx="5047425" cy="15890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49</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54" name="Google Shape;454;p24"/>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55" name="Google Shape;455;p24"/>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Packet Shaping (Traffic Shaping)</a:t>
            </a:r>
            <a:endParaRPr kumimoji="0" sz="2200" b="1"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Traffic shaping </a:t>
            </a:r>
            <a:r>
              <a:rPr kumimoji="0" lang="tr-TR" sz="2200" b="0" i="1" u="none" strike="noStrike" kern="0" cap="none" spc="0" normalizeH="0" baseline="0" noProof="0">
                <a:ln>
                  <a:noFill/>
                </a:ln>
                <a:solidFill>
                  <a:srgbClr val="000000"/>
                </a:solidFill>
                <a:effectLst/>
                <a:uLnTx/>
                <a:uFillTx/>
                <a:latin typeface="Raleway"/>
                <a:ea typeface="Raleway"/>
                <a:cs typeface="Raleway"/>
                <a:sym typeface="Raleway"/>
              </a:rPr>
              <a:t>(or packet shaping)</a:t>
            </a: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 is a congestion management method that regulates network data transfer by delaying the flow of less important or less desired packets.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Used to optimize network performance by prioritizing certain traffic flows and ensuring the traffic rate doesn't exceed the bandwidth limit.</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456" name="Google Shape;456;p24" descr="talentsky"/>
          <p:cNvPicPr preferRelativeResize="0"/>
          <p:nvPr/>
        </p:nvPicPr>
        <p:blipFill>
          <a:blip r:embed="rId3">
            <a:alphaModFix/>
          </a:blip>
          <a:stretch>
            <a:fillRect/>
          </a:stretch>
        </p:blipFill>
        <p:spPr>
          <a:xfrm>
            <a:off x="2415400" y="3186700"/>
            <a:ext cx="4929475" cy="1850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355" name="Google Shape;355;p15"/>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Ethernet Defines</a:t>
            </a:r>
            <a:endParaRPr sz="4000">
              <a:solidFill>
                <a:srgbClr val="741B47"/>
              </a:solidFill>
              <a:latin typeface="Raleway Medium"/>
              <a:ea typeface="Raleway Medium"/>
              <a:cs typeface="Raleway Medium"/>
              <a:sym typeface="Raleway Medium"/>
            </a:endParaRPr>
          </a:p>
        </p:txBody>
      </p:sp>
      <p:sp>
        <p:nvSpPr>
          <p:cNvPr id="356" name="Google Shape;356;p15"/>
          <p:cNvSpPr txBox="1"/>
          <p:nvPr/>
        </p:nvSpPr>
        <p:spPr>
          <a:xfrm>
            <a:off x="267000" y="1088850"/>
            <a:ext cx="8610000" cy="36708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tr-TR" sz="2400" b="1" dirty="0" err="1">
                <a:latin typeface="Raleway"/>
                <a:ea typeface="Raleway"/>
                <a:cs typeface="Raleway"/>
                <a:sym typeface="Raleway"/>
              </a:rPr>
              <a:t>Physical</a:t>
            </a:r>
            <a:r>
              <a:rPr lang="tr-TR" sz="2400" b="1" dirty="0">
                <a:latin typeface="Raleway"/>
                <a:ea typeface="Raleway"/>
                <a:cs typeface="Raleway"/>
                <a:sym typeface="Raleway"/>
              </a:rPr>
              <a:t> </a:t>
            </a:r>
            <a:r>
              <a:rPr lang="tr-TR" sz="2400" b="1" dirty="0" err="1">
                <a:latin typeface="Raleway"/>
                <a:ea typeface="Raleway"/>
                <a:cs typeface="Raleway"/>
                <a:sym typeface="Raleway"/>
              </a:rPr>
              <a:t>Layer</a:t>
            </a:r>
            <a:endParaRPr sz="2400" b="1"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dirty="0" err="1">
                <a:latin typeface="Raleway"/>
                <a:ea typeface="Raleway"/>
                <a:cs typeface="Raleway"/>
                <a:sym typeface="Raleway"/>
              </a:rPr>
              <a:t>Cabling</a:t>
            </a:r>
            <a:endParaRPr sz="2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dirty="0" err="1">
                <a:latin typeface="Raleway"/>
                <a:ea typeface="Raleway"/>
                <a:cs typeface="Raleway"/>
                <a:sym typeface="Raleway"/>
              </a:rPr>
              <a:t>Connectors</a:t>
            </a:r>
            <a:endParaRPr sz="2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dirty="0">
                <a:latin typeface="Raleway"/>
                <a:ea typeface="Raleway"/>
                <a:cs typeface="Raleway"/>
                <a:sym typeface="Raleway"/>
              </a:rPr>
              <a:t>… </a:t>
            </a:r>
            <a:r>
              <a:rPr lang="tr-TR" sz="2400" dirty="0" err="1">
                <a:latin typeface="Raleway"/>
                <a:ea typeface="Raleway"/>
                <a:cs typeface="Raleway"/>
                <a:sym typeface="Raleway"/>
              </a:rPr>
              <a:t>and</a:t>
            </a:r>
            <a:r>
              <a:rPr lang="tr-TR" sz="2400" dirty="0">
                <a:latin typeface="Raleway"/>
                <a:ea typeface="Raleway"/>
                <a:cs typeface="Raleway"/>
                <a:sym typeface="Raleway"/>
              </a:rPr>
              <a:t> </a:t>
            </a:r>
            <a:r>
              <a:rPr lang="tr-TR" sz="2400" dirty="0" err="1">
                <a:latin typeface="Raleway"/>
                <a:ea typeface="Raleway"/>
                <a:cs typeface="Raleway"/>
                <a:sym typeface="Raleway"/>
              </a:rPr>
              <a:t>more</a:t>
            </a:r>
            <a:r>
              <a:rPr lang="tr-TR" sz="2400" dirty="0">
                <a:latin typeface="Raleway"/>
                <a:ea typeface="Raleway"/>
                <a:cs typeface="Raleway"/>
                <a:sym typeface="Raleway"/>
              </a:rPr>
              <a:t> …</a:t>
            </a:r>
            <a:endParaRPr sz="2400" dirty="0">
              <a:latin typeface="Raleway"/>
              <a:ea typeface="Raleway"/>
              <a:cs typeface="Raleway"/>
              <a:sym typeface="Raleway"/>
            </a:endParaRPr>
          </a:p>
          <a:p>
            <a:pPr marL="0" lvl="0" indent="0" algn="l" rtl="0">
              <a:spcBef>
                <a:spcPts val="0"/>
              </a:spcBef>
              <a:spcAft>
                <a:spcPts val="0"/>
              </a:spcAft>
              <a:buNone/>
            </a:pPr>
            <a:endParaRPr sz="2400" dirty="0">
              <a:latin typeface="Raleway"/>
              <a:ea typeface="Raleway"/>
              <a:cs typeface="Raleway"/>
              <a:sym typeface="Raleway"/>
            </a:endParaRPr>
          </a:p>
          <a:p>
            <a:pPr marL="0" lvl="0" indent="0" algn="l" rtl="0">
              <a:spcBef>
                <a:spcPts val="0"/>
              </a:spcBef>
              <a:spcAft>
                <a:spcPts val="0"/>
              </a:spcAft>
              <a:buNone/>
            </a:pPr>
            <a:r>
              <a:rPr lang="tr-TR" sz="2400" b="1" dirty="0">
                <a:latin typeface="Raleway"/>
                <a:ea typeface="Raleway"/>
                <a:cs typeface="Raleway"/>
                <a:sym typeface="Raleway"/>
              </a:rPr>
              <a:t>Data Link </a:t>
            </a:r>
            <a:r>
              <a:rPr lang="tr-TR" sz="2400" b="1" dirty="0" err="1">
                <a:latin typeface="Raleway"/>
                <a:ea typeface="Raleway"/>
                <a:cs typeface="Raleway"/>
                <a:sym typeface="Raleway"/>
              </a:rPr>
              <a:t>Layer</a:t>
            </a:r>
            <a:endParaRPr sz="2400" b="1"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dirty="0">
                <a:latin typeface="Raleway"/>
                <a:ea typeface="Raleway"/>
                <a:cs typeface="Raleway"/>
                <a:sym typeface="Raleway"/>
              </a:rPr>
              <a:t>Device </a:t>
            </a:r>
            <a:r>
              <a:rPr lang="tr-TR" sz="2400" dirty="0" err="1">
                <a:latin typeface="Raleway"/>
                <a:ea typeface="Raleway"/>
                <a:cs typeface="Raleway"/>
                <a:sym typeface="Raleway"/>
              </a:rPr>
              <a:t>addresses</a:t>
            </a:r>
            <a:r>
              <a:rPr lang="tr-TR" sz="2400" dirty="0">
                <a:latin typeface="Raleway"/>
                <a:ea typeface="Raleway"/>
                <a:cs typeface="Raleway"/>
                <a:sym typeface="Raleway"/>
              </a:rPr>
              <a:t> (“MAC </a:t>
            </a:r>
            <a:r>
              <a:rPr lang="tr-TR" sz="2400" dirty="0" err="1">
                <a:latin typeface="Raleway"/>
                <a:ea typeface="Raleway"/>
                <a:cs typeface="Raleway"/>
                <a:sym typeface="Raleway"/>
              </a:rPr>
              <a:t>Address</a:t>
            </a:r>
            <a:r>
              <a:rPr lang="tr-TR" sz="2400" dirty="0">
                <a:latin typeface="Raleway"/>
                <a:ea typeface="Raleway"/>
                <a:cs typeface="Raleway"/>
                <a:sym typeface="Raleway"/>
              </a:rPr>
              <a:t>”)</a:t>
            </a:r>
            <a:endParaRPr sz="2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dirty="0">
                <a:latin typeface="Raleway"/>
                <a:ea typeface="Raleway"/>
                <a:cs typeface="Raleway"/>
                <a:sym typeface="Raleway"/>
              </a:rPr>
              <a:t>Media </a:t>
            </a:r>
            <a:r>
              <a:rPr lang="tr-TR" sz="2400" dirty="0" err="1">
                <a:latin typeface="Raleway"/>
                <a:ea typeface="Raleway"/>
                <a:cs typeface="Raleway"/>
                <a:sym typeface="Raleway"/>
              </a:rPr>
              <a:t>access</a:t>
            </a:r>
            <a:r>
              <a:rPr lang="tr-TR" sz="2400" dirty="0">
                <a:latin typeface="Raleway"/>
                <a:ea typeface="Raleway"/>
                <a:cs typeface="Raleway"/>
                <a:sym typeface="Raleway"/>
              </a:rPr>
              <a:t> </a:t>
            </a:r>
            <a:r>
              <a:rPr lang="tr-TR" sz="2400" dirty="0" err="1">
                <a:latin typeface="Raleway"/>
                <a:ea typeface="Raleway"/>
                <a:cs typeface="Raleway"/>
                <a:sym typeface="Raleway"/>
              </a:rPr>
              <a:t>control</a:t>
            </a:r>
            <a:endParaRPr sz="2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dirty="0">
                <a:latin typeface="Raleway"/>
                <a:ea typeface="Raleway"/>
                <a:cs typeface="Raleway"/>
                <a:sym typeface="Raleway"/>
              </a:rPr>
              <a:t>Data </a:t>
            </a:r>
            <a:r>
              <a:rPr lang="tr-TR" sz="2400" dirty="0" err="1">
                <a:latin typeface="Raleway"/>
                <a:ea typeface="Raleway"/>
                <a:cs typeface="Raleway"/>
                <a:sym typeface="Raleway"/>
              </a:rPr>
              <a:t>frames</a:t>
            </a:r>
            <a:endParaRPr sz="2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dirty="0">
                <a:latin typeface="Raleway"/>
                <a:ea typeface="Raleway"/>
                <a:cs typeface="Raleway"/>
                <a:sym typeface="Raleway"/>
              </a:rPr>
              <a:t>… </a:t>
            </a:r>
            <a:r>
              <a:rPr lang="tr-TR" sz="2400" dirty="0" err="1">
                <a:latin typeface="Raleway"/>
                <a:ea typeface="Raleway"/>
                <a:cs typeface="Raleway"/>
                <a:sym typeface="Raleway"/>
              </a:rPr>
              <a:t>and</a:t>
            </a:r>
            <a:r>
              <a:rPr lang="tr-TR" sz="2400" dirty="0">
                <a:latin typeface="Raleway"/>
                <a:ea typeface="Raleway"/>
                <a:cs typeface="Raleway"/>
                <a:sym typeface="Raleway"/>
              </a:rPr>
              <a:t> </a:t>
            </a:r>
            <a:r>
              <a:rPr lang="tr-TR" sz="2400" dirty="0" err="1">
                <a:latin typeface="Raleway"/>
                <a:ea typeface="Raleway"/>
                <a:cs typeface="Raleway"/>
                <a:sym typeface="Raleway"/>
              </a:rPr>
              <a:t>more</a:t>
            </a:r>
            <a:r>
              <a:rPr lang="tr-TR" sz="2400" dirty="0">
                <a:latin typeface="Raleway"/>
                <a:ea typeface="Raleway"/>
                <a:cs typeface="Raleway"/>
                <a:sym typeface="Raleway"/>
              </a:rPr>
              <a:t> ...</a:t>
            </a:r>
            <a:endParaRPr sz="2400" dirty="0">
              <a:latin typeface="Raleway"/>
              <a:ea typeface="Raleway"/>
              <a:cs typeface="Raleway"/>
              <a:sym typeface="Raleway"/>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50</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62" name="Google Shape;462;p25"/>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63" name="Google Shape;463;p25"/>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dirty="0" err="1">
                <a:ln>
                  <a:noFill/>
                </a:ln>
                <a:solidFill>
                  <a:srgbClr val="000000"/>
                </a:solidFill>
                <a:effectLst/>
                <a:uLnTx/>
                <a:uFillTx/>
                <a:latin typeface="Raleway"/>
                <a:ea typeface="Raleway"/>
                <a:cs typeface="Raleway"/>
                <a:sym typeface="Raleway"/>
              </a:rPr>
              <a:t>Packet</a:t>
            </a:r>
            <a:r>
              <a:rPr kumimoji="0" lang="tr-TR" sz="2200" b="1"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1" i="0" u="none" strike="noStrike" kern="0" cap="none" spc="0" normalizeH="0" baseline="0" noProof="0" dirty="0" err="1">
                <a:ln>
                  <a:noFill/>
                </a:ln>
                <a:solidFill>
                  <a:srgbClr val="000000"/>
                </a:solidFill>
                <a:effectLst/>
                <a:uLnTx/>
                <a:uFillTx/>
                <a:latin typeface="Raleway"/>
                <a:ea typeface="Raleway"/>
                <a:cs typeface="Raleway"/>
                <a:sym typeface="Raleway"/>
              </a:rPr>
              <a:t>Shaping</a:t>
            </a:r>
            <a:r>
              <a:rPr kumimoji="0" lang="tr-TR" sz="2200" b="1"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1" i="0" u="none" strike="noStrike" kern="0" cap="none" spc="0" normalizeH="0" baseline="0" noProof="0" dirty="0" err="1">
                <a:ln>
                  <a:noFill/>
                </a:ln>
                <a:solidFill>
                  <a:srgbClr val="000000"/>
                </a:solidFill>
                <a:effectLst/>
                <a:uLnTx/>
                <a:uFillTx/>
                <a:latin typeface="Raleway"/>
                <a:ea typeface="Raleway"/>
                <a:cs typeface="Raleway"/>
                <a:sym typeface="Raleway"/>
              </a:rPr>
              <a:t>Traffic</a:t>
            </a:r>
            <a:r>
              <a:rPr kumimoji="0" lang="tr-TR" sz="2200" b="1"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1" i="0" u="none" strike="noStrike" kern="0" cap="none" spc="0" normalizeH="0" baseline="0" noProof="0" dirty="0" err="1">
                <a:ln>
                  <a:noFill/>
                </a:ln>
                <a:solidFill>
                  <a:srgbClr val="000000"/>
                </a:solidFill>
                <a:effectLst/>
                <a:uLnTx/>
                <a:uFillTx/>
                <a:latin typeface="Raleway"/>
                <a:ea typeface="Raleway"/>
                <a:cs typeface="Raleway"/>
                <a:sym typeface="Raleway"/>
              </a:rPr>
              <a:t>Shaping</a:t>
            </a:r>
            <a:r>
              <a:rPr kumimoji="0" lang="tr-TR" sz="2200" b="1" i="0" u="none" strike="noStrike" kern="0" cap="none" spc="0" normalizeH="0" baseline="0" noProof="0" dirty="0">
                <a:ln>
                  <a:noFill/>
                </a:ln>
                <a:solidFill>
                  <a:srgbClr val="000000"/>
                </a:solidFill>
                <a:effectLst/>
                <a:uLnTx/>
                <a:uFillTx/>
                <a:latin typeface="Raleway"/>
                <a:ea typeface="Raleway"/>
                <a:cs typeface="Raleway"/>
                <a:sym typeface="Raleway"/>
              </a:rPr>
              <a:t>)</a:t>
            </a:r>
            <a:endParaRPr kumimoji="0" sz="2200" b="1"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Common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uses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of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traffic</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shaping</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include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Time-</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sensitive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data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may</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be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given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priority</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over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traffic</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that</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can be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delayed</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briefly</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In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corporate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environment</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business-related</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traffic</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may</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be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given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priority</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over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other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traffic</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A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large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ISP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may</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shape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traffic</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based</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on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customer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priority</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An ISP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may</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limit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maximum</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bandwidth</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consumption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for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certain</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applications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to</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reduce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costs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create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capacity</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to</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take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on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additional</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subscribers</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26" descr="VPN concentrator - VC7400 - Rabbit"/>
          <p:cNvPicPr preferRelativeResize="0"/>
          <p:nvPr/>
        </p:nvPicPr>
        <p:blipFill>
          <a:blip r:embed="rId3">
            <a:alphaModFix/>
          </a:blip>
          <a:stretch>
            <a:fillRect/>
          </a:stretch>
        </p:blipFill>
        <p:spPr>
          <a:xfrm>
            <a:off x="2252450" y="3672775"/>
            <a:ext cx="4658274" cy="1490375"/>
          </a:xfrm>
          <a:prstGeom prst="rect">
            <a:avLst/>
          </a:prstGeom>
          <a:noFill/>
          <a:ln>
            <a:noFill/>
          </a:ln>
        </p:spPr>
      </p:pic>
      <p:sp>
        <p:nvSpPr>
          <p:cNvPr id="469" name="Google Shape;469;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51</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70" name="Google Shape;470;p26"/>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71" name="Google Shape;471;p26"/>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Raleway"/>
                <a:ea typeface="Raleway"/>
                <a:cs typeface="Raleway"/>
                <a:sym typeface="Raleway"/>
              </a:rPr>
              <a:t>VPN Concentrator</a:t>
            </a:r>
            <a:endParaRPr kumimoji="0" sz="2200" b="1"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Provides secure creation of VPN connections </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A type of router device</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It can:</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914400" marR="0" lvl="1"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Establish and configure tunnels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914400" marR="0" lvl="1"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Authenticate users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914400" marR="0" lvl="1"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Assign tunnel/IP addresses to users</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914400" marR="0" lvl="1"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Encrypt and decrypt data</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914400" marR="0" lvl="1"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a:ln>
                  <a:noFill/>
                </a:ln>
                <a:solidFill>
                  <a:srgbClr val="000000"/>
                </a:solidFill>
                <a:effectLst/>
                <a:uLnTx/>
                <a:uFillTx/>
                <a:latin typeface="Raleway"/>
                <a:ea typeface="Raleway"/>
                <a:cs typeface="Raleway"/>
                <a:sym typeface="Raleway"/>
              </a:rPr>
              <a:t>Ensure end-to-end delivery of data</a:t>
            </a: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000000"/>
              </a:solidFill>
              <a:effectLst/>
              <a:uLnTx/>
              <a:uFillTx/>
              <a:latin typeface="Raleway"/>
              <a:ea typeface="Raleway"/>
              <a:cs typeface="Raleway"/>
              <a:sym typeface="Ralewa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sldNum" idx="12"/>
          </p:nvPr>
        </p:nvSpPr>
        <p:spPr>
          <a:xfrm>
            <a:off x="8815825" y="4903875"/>
            <a:ext cx="290100" cy="201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52</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grpSp>
        <p:nvGrpSpPr>
          <p:cNvPr id="477" name="Google Shape;477;p27"/>
          <p:cNvGrpSpPr/>
          <p:nvPr/>
        </p:nvGrpSpPr>
        <p:grpSpPr>
          <a:xfrm>
            <a:off x="5410301" y="719490"/>
            <a:ext cx="3356124" cy="3829046"/>
            <a:chOff x="2602525" y="317054"/>
            <a:chExt cx="4174283" cy="4762495"/>
          </a:xfrm>
        </p:grpSpPr>
        <p:sp>
          <p:nvSpPr>
            <p:cNvPr id="478" name="Google Shape;478;p27"/>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9" name="Google Shape;479;p27"/>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0" name="Google Shape;480;p27"/>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1" name="Google Shape;481;p27"/>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2" name="Google Shape;482;p27"/>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3" name="Google Shape;483;p27"/>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4" name="Google Shape;484;p27"/>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5" name="Google Shape;485;p27"/>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6" name="Google Shape;486;p27"/>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7" name="Google Shape;487;p27"/>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8" name="Google Shape;488;p27"/>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9" name="Google Shape;489;p27"/>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0" name="Google Shape;490;p27"/>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1" name="Google Shape;491;p27"/>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2" name="Google Shape;492;p27"/>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3" name="Google Shape;493;p27"/>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4" name="Google Shape;494;p27"/>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5" name="Google Shape;495;p27"/>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6" name="Google Shape;496;p27"/>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7" name="Google Shape;497;p27"/>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8" name="Google Shape;498;p27"/>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9" name="Google Shape;499;p27"/>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0" name="Google Shape;500;p27"/>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1" name="Google Shape;501;p27"/>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2" name="Google Shape;502;p27"/>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3" name="Google Shape;503;p27"/>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4" name="Google Shape;504;p27"/>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5" name="Google Shape;505;p27"/>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6" name="Google Shape;506;p27"/>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7" name="Google Shape;507;p27"/>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8" name="Google Shape;508;p27"/>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9" name="Google Shape;509;p27"/>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0" name="Google Shape;510;p27"/>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1" name="Google Shape;511;p27"/>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2" name="Google Shape;512;p27"/>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3" name="Google Shape;513;p27"/>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4" name="Google Shape;514;p27"/>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5" name="Google Shape;515;p27"/>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6" name="Google Shape;516;p27"/>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7" name="Google Shape;517;p27"/>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8" name="Google Shape;518;p27"/>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9" name="Google Shape;519;p27"/>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0" name="Google Shape;520;p27"/>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1" name="Google Shape;521;p27"/>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2" name="Google Shape;522;p27"/>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3" name="Google Shape;523;p27"/>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4" name="Google Shape;524;p27"/>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5" name="Google Shape;525;p27"/>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6" name="Google Shape;526;p27"/>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7" name="Google Shape;527;p27"/>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8" name="Google Shape;528;p27"/>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9" name="Google Shape;529;p27"/>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0" name="Google Shape;530;p27"/>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1" name="Google Shape;531;p27"/>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2" name="Google Shape;532;p27"/>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3" name="Google Shape;533;p27"/>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4" name="Google Shape;534;p27"/>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535" name="Google Shape;535;p27"/>
            <p:cNvGrpSpPr/>
            <p:nvPr/>
          </p:nvGrpSpPr>
          <p:grpSpPr>
            <a:xfrm>
              <a:off x="2941619" y="3895613"/>
              <a:ext cx="483621" cy="510995"/>
              <a:chOff x="4345944" y="4626313"/>
              <a:chExt cx="483621" cy="510995"/>
            </a:xfrm>
          </p:grpSpPr>
          <p:grpSp>
            <p:nvGrpSpPr>
              <p:cNvPr id="536" name="Google Shape;536;p27"/>
              <p:cNvGrpSpPr/>
              <p:nvPr/>
            </p:nvGrpSpPr>
            <p:grpSpPr>
              <a:xfrm>
                <a:off x="4345944" y="4852987"/>
                <a:ext cx="474200" cy="284321"/>
                <a:chOff x="4345944" y="4852987"/>
                <a:chExt cx="474200" cy="284321"/>
              </a:xfrm>
            </p:grpSpPr>
            <p:sp>
              <p:nvSpPr>
                <p:cNvPr id="537" name="Google Shape;537;p27"/>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8" name="Google Shape;538;p27"/>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9" name="Google Shape;539;p27"/>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540" name="Google Shape;540;p27"/>
                <p:cNvGrpSpPr/>
                <p:nvPr/>
              </p:nvGrpSpPr>
              <p:grpSpPr>
                <a:xfrm>
                  <a:off x="4457040" y="4985575"/>
                  <a:ext cx="133724" cy="77247"/>
                  <a:chOff x="4457040" y="4985575"/>
                  <a:chExt cx="133724" cy="77247"/>
                </a:xfrm>
              </p:grpSpPr>
              <p:sp>
                <p:nvSpPr>
                  <p:cNvPr id="541" name="Google Shape;541;p27"/>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2" name="Google Shape;542;p27"/>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43" name="Google Shape;543;p27"/>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4" name="Google Shape;544;p27"/>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5" name="Google Shape;545;p27"/>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6" name="Google Shape;546;p27"/>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7" name="Google Shape;547;p27"/>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8" name="Google Shape;548;p27"/>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9" name="Google Shape;549;p27"/>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0" name="Google Shape;550;p27"/>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1" name="Google Shape;551;p27"/>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2" name="Google Shape;552;p27"/>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3" name="Google Shape;553;p27"/>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4" name="Google Shape;554;p27"/>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5" name="Google Shape;555;p27"/>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6" name="Google Shape;556;p27"/>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7" name="Google Shape;557;p27"/>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8" name="Google Shape;558;p27"/>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9" name="Google Shape;559;p27"/>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0" name="Google Shape;560;p27"/>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1" name="Google Shape;561;p27"/>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2" name="Google Shape;562;p27"/>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3" name="Google Shape;563;p27"/>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4" name="Google Shape;564;p27"/>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5" name="Google Shape;565;p27"/>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6" name="Google Shape;566;p27"/>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7" name="Google Shape;567;p27"/>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8" name="Google Shape;568;p27"/>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9" name="Google Shape;569;p27"/>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0" name="Google Shape;570;p27"/>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1" name="Google Shape;571;p27"/>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2" name="Google Shape;572;p27"/>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3" name="Google Shape;573;p27"/>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4" name="Google Shape;574;p27"/>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5" name="Google Shape;575;p27"/>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6" name="Google Shape;576;p27"/>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7" name="Google Shape;577;p27"/>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8" name="Google Shape;578;p27"/>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9" name="Google Shape;579;p27"/>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0" name="Google Shape;580;p27"/>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1" name="Google Shape;581;p27"/>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2" name="Google Shape;582;p27"/>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3" name="Google Shape;583;p27"/>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4" name="Google Shape;584;p27"/>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5" name="Google Shape;585;p27"/>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6" name="Google Shape;586;p27"/>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7" name="Google Shape;587;p27"/>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8" name="Google Shape;588;p27"/>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9" name="Google Shape;589;p27"/>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0" name="Google Shape;590;p27"/>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1" name="Google Shape;591;p27"/>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2" name="Google Shape;592;p27"/>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3" name="Google Shape;593;p27"/>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4" name="Google Shape;594;p27"/>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5" name="Google Shape;595;p27"/>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6" name="Google Shape;596;p27"/>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7" name="Google Shape;597;p27"/>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8" name="Google Shape;598;p27"/>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9" name="Google Shape;599;p27"/>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0" name="Google Shape;600;p27"/>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1" name="Google Shape;601;p27"/>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2" name="Google Shape;602;p27"/>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3" name="Google Shape;603;p27"/>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4" name="Google Shape;604;p27"/>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5" name="Google Shape;605;p27"/>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6" name="Google Shape;606;p27"/>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607" name="Google Shape;607;p27"/>
              <p:cNvGrpSpPr/>
              <p:nvPr/>
            </p:nvGrpSpPr>
            <p:grpSpPr>
              <a:xfrm>
                <a:off x="4543079" y="4626313"/>
                <a:ext cx="286486" cy="386884"/>
                <a:chOff x="4543079" y="4626313"/>
                <a:chExt cx="286486" cy="386884"/>
              </a:xfrm>
            </p:grpSpPr>
            <p:grpSp>
              <p:nvGrpSpPr>
                <p:cNvPr id="608" name="Google Shape;608;p27"/>
                <p:cNvGrpSpPr/>
                <p:nvPr/>
              </p:nvGrpSpPr>
              <p:grpSpPr>
                <a:xfrm>
                  <a:off x="4543079" y="4626313"/>
                  <a:ext cx="286486" cy="386884"/>
                  <a:chOff x="4543079" y="4626313"/>
                  <a:chExt cx="286486" cy="386884"/>
                </a:xfrm>
              </p:grpSpPr>
              <p:sp>
                <p:nvSpPr>
                  <p:cNvPr id="609" name="Google Shape;609;p27"/>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0" name="Google Shape;610;p27"/>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1" name="Google Shape;611;p27"/>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2" name="Google Shape;612;p27"/>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3" name="Google Shape;613;p27"/>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614" name="Google Shape;614;p27"/>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5" name="Google Shape;615;p27"/>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6" name="Google Shape;616;p27"/>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617" name="Google Shape;617;p27"/>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8" name="Google Shape;618;p27"/>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9" name="Google Shape;619;p27"/>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0" name="Google Shape;620;p27"/>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1" name="Google Shape;621;p27"/>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2" name="Google Shape;622;p27"/>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623" name="Google Shape;623;p27"/>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624" name="Google Shape;624;p27"/>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0"/>
              </a:spcBef>
              <a:spcAft>
                <a:spcPts val="0"/>
              </a:spcAft>
              <a:buNone/>
            </a:pPr>
            <a:endParaRPr sz="2000" b="0" i="0" u="none" strike="noStrike" cap="none">
              <a:solidFill>
                <a:schemeClr val="dk1"/>
              </a:solidFill>
              <a:latin typeface="Barlow Light"/>
              <a:ea typeface="Barlow Light"/>
              <a:cs typeface="Barlow Light"/>
              <a:sym typeface="Barlow Light"/>
            </a:endParaRPr>
          </a:p>
        </p:txBody>
      </p:sp>
      <p:pic>
        <p:nvPicPr>
          <p:cNvPr id="625" name="Google Shape;625;p27"/>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6"/>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at the Physical Layer</a:t>
            </a:r>
            <a:endParaRPr>
              <a:solidFill>
                <a:srgbClr val="409CD1"/>
              </a:solidFill>
            </a:endParaRPr>
          </a:p>
        </p:txBody>
      </p:sp>
      <p:sp>
        <p:nvSpPr>
          <p:cNvPr id="362" name="Google Shape;362;p1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398" name="Google Shape;398;p24"/>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399" name="Google Shape;399;p24"/>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Ethernet</a:t>
            </a:r>
            <a:endParaRPr sz="2400">
              <a:latin typeface="Raleway"/>
              <a:ea typeface="Raleway"/>
              <a:cs typeface="Raleway"/>
              <a:sym typeface="Raleway"/>
            </a:endParaRPr>
          </a:p>
        </p:txBody>
      </p:sp>
      <p:graphicFrame>
        <p:nvGraphicFramePr>
          <p:cNvPr id="400" name="Google Shape;400;p24"/>
          <p:cNvGraphicFramePr/>
          <p:nvPr/>
        </p:nvGraphicFramePr>
        <p:xfrm>
          <a:off x="952500" y="1428750"/>
          <a:ext cx="7239000" cy="2377260"/>
        </p:xfrm>
        <a:graphic>
          <a:graphicData uri="http://schemas.openxmlformats.org/drawingml/2006/table">
            <a:tbl>
              <a:tblPr>
                <a:noFill/>
                <a:tableStyleId>{C4CC70AD-D82F-43B1-839D-7DC93C947E90}</a:tableStyleId>
              </a:tblPr>
              <a:tblGrid>
                <a:gridCol w="1447800">
                  <a:extLst>
                    <a:ext uri="{9D8B030D-6E8A-4147-A177-3AD203B41FA5}">
                      <a16:colId xmlns:a16="http://schemas.microsoft.com/office/drawing/2014/main" val="20000"/>
                    </a:ext>
                  </a:extLst>
                </a:gridCol>
                <a:gridCol w="1879125">
                  <a:extLst>
                    <a:ext uri="{9D8B030D-6E8A-4147-A177-3AD203B41FA5}">
                      <a16:colId xmlns:a16="http://schemas.microsoft.com/office/drawing/2014/main" val="20001"/>
                    </a:ext>
                  </a:extLst>
                </a:gridCol>
                <a:gridCol w="1419050">
                  <a:extLst>
                    <a:ext uri="{9D8B030D-6E8A-4147-A177-3AD203B41FA5}">
                      <a16:colId xmlns:a16="http://schemas.microsoft.com/office/drawing/2014/main" val="20002"/>
                    </a:ext>
                  </a:extLst>
                </a:gridCol>
                <a:gridCol w="1275250">
                  <a:extLst>
                    <a:ext uri="{9D8B030D-6E8A-4147-A177-3AD203B41FA5}">
                      <a16:colId xmlns:a16="http://schemas.microsoft.com/office/drawing/2014/main" val="20003"/>
                    </a:ext>
                  </a:extLst>
                </a:gridCol>
                <a:gridCol w="121777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tr-TR" b="1"/>
                        <a:t>Bandwidth</a:t>
                      </a:r>
                      <a:endParaRPr b="1"/>
                    </a:p>
                  </a:txBody>
                  <a:tcPr marL="91425" marR="91425" marT="91425" marB="91425"/>
                </a:tc>
                <a:tc>
                  <a:txBody>
                    <a:bodyPr/>
                    <a:lstStyle/>
                    <a:p>
                      <a:pPr marL="0" lvl="0" indent="0" algn="l" rtl="0">
                        <a:spcBef>
                          <a:spcPts val="0"/>
                        </a:spcBef>
                        <a:spcAft>
                          <a:spcPts val="0"/>
                        </a:spcAft>
                        <a:buNone/>
                      </a:pPr>
                      <a:r>
                        <a:rPr lang="tr-TR" b="1"/>
                        <a:t>Common Name</a:t>
                      </a:r>
                      <a:endParaRPr b="1"/>
                    </a:p>
                  </a:txBody>
                  <a:tcPr marL="91425" marR="91425" marT="91425" marB="91425"/>
                </a:tc>
                <a:tc>
                  <a:txBody>
                    <a:bodyPr/>
                    <a:lstStyle/>
                    <a:p>
                      <a:pPr marL="0" lvl="0" indent="0" algn="l" rtl="0">
                        <a:spcBef>
                          <a:spcPts val="0"/>
                        </a:spcBef>
                        <a:spcAft>
                          <a:spcPts val="0"/>
                        </a:spcAft>
                        <a:buNone/>
                      </a:pPr>
                      <a:r>
                        <a:rPr lang="tr-TR" b="1"/>
                        <a:t>Informal name</a:t>
                      </a:r>
                      <a:endParaRPr b="1"/>
                    </a:p>
                  </a:txBody>
                  <a:tcPr marL="91425" marR="91425" marT="91425" marB="91425"/>
                </a:tc>
                <a:tc>
                  <a:txBody>
                    <a:bodyPr/>
                    <a:lstStyle/>
                    <a:p>
                      <a:pPr marL="0" lvl="0" indent="0" algn="l" rtl="0">
                        <a:spcBef>
                          <a:spcPts val="0"/>
                        </a:spcBef>
                        <a:spcAft>
                          <a:spcPts val="0"/>
                        </a:spcAft>
                        <a:buNone/>
                      </a:pPr>
                      <a:r>
                        <a:rPr lang="tr-TR" b="1"/>
                        <a:t>IEEE name</a:t>
                      </a:r>
                      <a:endParaRPr b="1"/>
                    </a:p>
                  </a:txBody>
                  <a:tcPr marL="91425" marR="91425" marT="91425" marB="91425"/>
                </a:tc>
                <a:tc>
                  <a:txBody>
                    <a:bodyPr/>
                    <a:lstStyle/>
                    <a:p>
                      <a:pPr marL="0" lvl="0" indent="0" algn="l" rtl="0">
                        <a:spcBef>
                          <a:spcPts val="0"/>
                        </a:spcBef>
                        <a:spcAft>
                          <a:spcPts val="0"/>
                        </a:spcAft>
                        <a:buNone/>
                      </a:pPr>
                      <a:r>
                        <a:rPr lang="tr-TR" b="1"/>
                        <a:t>Cable Type</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tr-TR"/>
                        <a:t>10 Mbps</a:t>
                      </a:r>
                      <a:endParaRPr/>
                    </a:p>
                  </a:txBody>
                  <a:tcPr marL="91425" marR="91425" marT="91425" marB="91425"/>
                </a:tc>
                <a:tc>
                  <a:txBody>
                    <a:bodyPr/>
                    <a:lstStyle/>
                    <a:p>
                      <a:pPr marL="0" lvl="0" indent="0" algn="l" rtl="0">
                        <a:spcBef>
                          <a:spcPts val="0"/>
                        </a:spcBef>
                        <a:spcAft>
                          <a:spcPts val="0"/>
                        </a:spcAft>
                        <a:buNone/>
                      </a:pPr>
                      <a:r>
                        <a:rPr lang="tr-TR" dirty="0"/>
                        <a:t>Ethernet</a:t>
                      </a:r>
                      <a:endParaRPr dirty="0"/>
                    </a:p>
                  </a:txBody>
                  <a:tcPr marL="91425" marR="91425" marT="91425" marB="91425"/>
                </a:tc>
                <a:tc>
                  <a:txBody>
                    <a:bodyPr/>
                    <a:lstStyle/>
                    <a:p>
                      <a:pPr marL="0" lvl="0" indent="0" algn="l" rtl="0">
                        <a:spcBef>
                          <a:spcPts val="0"/>
                        </a:spcBef>
                        <a:spcAft>
                          <a:spcPts val="0"/>
                        </a:spcAft>
                        <a:buNone/>
                      </a:pPr>
                      <a:r>
                        <a:rPr lang="tr-TR"/>
                        <a:t>10Base-T</a:t>
                      </a:r>
                      <a:endParaRPr/>
                    </a:p>
                  </a:txBody>
                  <a:tcPr marL="91425" marR="91425" marT="91425" marB="91425"/>
                </a:tc>
                <a:tc>
                  <a:txBody>
                    <a:bodyPr/>
                    <a:lstStyle/>
                    <a:p>
                      <a:pPr marL="0" lvl="0" indent="0" algn="l" rtl="0">
                        <a:spcBef>
                          <a:spcPts val="0"/>
                        </a:spcBef>
                        <a:spcAft>
                          <a:spcPts val="0"/>
                        </a:spcAft>
                        <a:buNone/>
                      </a:pPr>
                      <a:r>
                        <a:rPr lang="tr-TR" dirty="0"/>
                        <a:t>802.3</a:t>
                      </a:r>
                      <a:endParaRPr dirty="0"/>
                    </a:p>
                  </a:txBody>
                  <a:tcPr marL="91425" marR="91425" marT="91425" marB="91425"/>
                </a:tc>
                <a:tc>
                  <a:txBody>
                    <a:bodyPr/>
                    <a:lstStyle/>
                    <a:p>
                      <a:pPr marL="0" lvl="0" indent="0" algn="l" rtl="0">
                        <a:spcBef>
                          <a:spcPts val="0"/>
                        </a:spcBef>
                        <a:spcAft>
                          <a:spcPts val="0"/>
                        </a:spcAft>
                        <a:buNone/>
                      </a:pPr>
                      <a:r>
                        <a:rPr lang="tr-TR" dirty="0"/>
                        <a:t>UTP 100m</a:t>
                      </a:r>
                      <a:endParaRPr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tr-TR"/>
                        <a:t>100 Mbps</a:t>
                      </a:r>
                      <a:endParaRPr/>
                    </a:p>
                  </a:txBody>
                  <a:tcPr marL="91425" marR="91425" marT="91425" marB="91425"/>
                </a:tc>
                <a:tc>
                  <a:txBody>
                    <a:bodyPr/>
                    <a:lstStyle/>
                    <a:p>
                      <a:pPr marL="0" lvl="0" indent="0" algn="l" rtl="0">
                        <a:spcBef>
                          <a:spcPts val="0"/>
                        </a:spcBef>
                        <a:spcAft>
                          <a:spcPts val="0"/>
                        </a:spcAft>
                        <a:buNone/>
                      </a:pPr>
                      <a:r>
                        <a:rPr lang="tr-TR"/>
                        <a:t>Fast Ethernet</a:t>
                      </a:r>
                      <a:endParaRPr/>
                    </a:p>
                  </a:txBody>
                  <a:tcPr marL="91425" marR="91425" marT="91425" marB="91425"/>
                </a:tc>
                <a:tc>
                  <a:txBody>
                    <a:bodyPr/>
                    <a:lstStyle/>
                    <a:p>
                      <a:pPr marL="0" lvl="0" indent="0" algn="l" rtl="0">
                        <a:spcBef>
                          <a:spcPts val="0"/>
                        </a:spcBef>
                        <a:spcAft>
                          <a:spcPts val="0"/>
                        </a:spcAft>
                        <a:buNone/>
                      </a:pPr>
                      <a:r>
                        <a:rPr lang="tr-TR" dirty="0"/>
                        <a:t>100Base-T</a:t>
                      </a:r>
                      <a:endParaRPr dirty="0"/>
                    </a:p>
                  </a:txBody>
                  <a:tcPr marL="91425" marR="91425" marT="91425" marB="91425"/>
                </a:tc>
                <a:tc>
                  <a:txBody>
                    <a:bodyPr/>
                    <a:lstStyle/>
                    <a:p>
                      <a:pPr marL="0" lvl="0" indent="0" algn="l" rtl="0">
                        <a:spcBef>
                          <a:spcPts val="0"/>
                        </a:spcBef>
                        <a:spcAft>
                          <a:spcPts val="0"/>
                        </a:spcAft>
                        <a:buNone/>
                      </a:pPr>
                      <a:r>
                        <a:rPr lang="tr-TR" dirty="0"/>
                        <a:t>802.3u</a:t>
                      </a:r>
                      <a:endParaRPr dirty="0"/>
                    </a:p>
                  </a:txBody>
                  <a:tcPr marL="91425" marR="91425" marT="91425" marB="91425"/>
                </a:tc>
                <a:tc>
                  <a:txBody>
                    <a:bodyPr/>
                    <a:lstStyle/>
                    <a:p>
                      <a:pPr marL="0" lvl="0" indent="0" algn="l" rtl="0">
                        <a:spcBef>
                          <a:spcPts val="0"/>
                        </a:spcBef>
                        <a:spcAft>
                          <a:spcPts val="0"/>
                        </a:spcAft>
                        <a:buNone/>
                      </a:pPr>
                      <a:r>
                        <a:rPr lang="tr-TR"/>
                        <a:t>UTP 100m</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tr-TR"/>
                        <a:t>1000 Mbps</a:t>
                      </a:r>
                      <a:endParaRPr/>
                    </a:p>
                  </a:txBody>
                  <a:tcPr marL="91425" marR="91425" marT="91425" marB="91425"/>
                </a:tc>
                <a:tc>
                  <a:txBody>
                    <a:bodyPr/>
                    <a:lstStyle/>
                    <a:p>
                      <a:pPr marL="0" lvl="0" indent="0" algn="l" rtl="0">
                        <a:spcBef>
                          <a:spcPts val="0"/>
                        </a:spcBef>
                        <a:spcAft>
                          <a:spcPts val="0"/>
                        </a:spcAft>
                        <a:buNone/>
                      </a:pPr>
                      <a:r>
                        <a:rPr lang="tr-TR"/>
                        <a:t>Gigabit Ethernet</a:t>
                      </a:r>
                      <a:endParaRPr/>
                    </a:p>
                  </a:txBody>
                  <a:tcPr marL="91425" marR="91425" marT="91425" marB="91425"/>
                </a:tc>
                <a:tc>
                  <a:txBody>
                    <a:bodyPr/>
                    <a:lstStyle/>
                    <a:p>
                      <a:pPr marL="0" lvl="0" indent="0" algn="l" rtl="0">
                        <a:spcBef>
                          <a:spcPts val="0"/>
                        </a:spcBef>
                        <a:spcAft>
                          <a:spcPts val="0"/>
                        </a:spcAft>
                        <a:buNone/>
                      </a:pPr>
                      <a:r>
                        <a:rPr lang="tr-TR"/>
                        <a:t>1000Base-LX</a:t>
                      </a:r>
                      <a:endParaRPr/>
                    </a:p>
                  </a:txBody>
                  <a:tcPr marL="91425" marR="91425" marT="91425" marB="91425"/>
                </a:tc>
                <a:tc>
                  <a:txBody>
                    <a:bodyPr/>
                    <a:lstStyle/>
                    <a:p>
                      <a:pPr marL="0" lvl="0" indent="0" algn="l" rtl="0">
                        <a:spcBef>
                          <a:spcPts val="0"/>
                        </a:spcBef>
                        <a:spcAft>
                          <a:spcPts val="0"/>
                        </a:spcAft>
                        <a:buNone/>
                      </a:pPr>
                      <a:r>
                        <a:rPr lang="tr-TR" dirty="0"/>
                        <a:t>802.3z</a:t>
                      </a:r>
                      <a:endParaRPr dirty="0"/>
                    </a:p>
                  </a:txBody>
                  <a:tcPr marL="91425" marR="91425" marT="91425" marB="91425"/>
                </a:tc>
                <a:tc>
                  <a:txBody>
                    <a:bodyPr/>
                    <a:lstStyle/>
                    <a:p>
                      <a:pPr marL="0" lvl="0" indent="0" algn="l" rtl="0">
                        <a:spcBef>
                          <a:spcPts val="0"/>
                        </a:spcBef>
                        <a:spcAft>
                          <a:spcPts val="0"/>
                        </a:spcAft>
                        <a:buNone/>
                      </a:pPr>
                      <a:r>
                        <a:rPr lang="tr-TR" dirty="0"/>
                        <a:t>Fiber 5000m</a:t>
                      </a:r>
                      <a:endParaRPr dirty="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tr-TR"/>
                        <a:t>1000 Mbps</a:t>
                      </a:r>
                      <a:endParaRPr/>
                    </a:p>
                  </a:txBody>
                  <a:tcPr marL="91425" marR="91425" marT="91425" marB="91425"/>
                </a:tc>
                <a:tc>
                  <a:txBody>
                    <a:bodyPr/>
                    <a:lstStyle/>
                    <a:p>
                      <a:pPr marL="0" lvl="0" indent="0" algn="l" rtl="0">
                        <a:spcBef>
                          <a:spcPts val="0"/>
                        </a:spcBef>
                        <a:spcAft>
                          <a:spcPts val="0"/>
                        </a:spcAft>
                        <a:buNone/>
                      </a:pPr>
                      <a:r>
                        <a:rPr lang="tr-TR"/>
                        <a:t>Gigabit Ethernet</a:t>
                      </a:r>
                      <a:endParaRPr/>
                    </a:p>
                  </a:txBody>
                  <a:tcPr marL="91425" marR="91425" marT="91425" marB="91425"/>
                </a:tc>
                <a:tc>
                  <a:txBody>
                    <a:bodyPr/>
                    <a:lstStyle/>
                    <a:p>
                      <a:pPr marL="0" lvl="0" indent="0" algn="l" rtl="0">
                        <a:spcBef>
                          <a:spcPts val="0"/>
                        </a:spcBef>
                        <a:spcAft>
                          <a:spcPts val="0"/>
                        </a:spcAft>
                        <a:buNone/>
                      </a:pPr>
                      <a:r>
                        <a:rPr lang="tr-TR"/>
                        <a:t>1000Base-T</a:t>
                      </a:r>
                      <a:endParaRPr/>
                    </a:p>
                  </a:txBody>
                  <a:tcPr marL="91425" marR="91425" marT="91425" marB="91425"/>
                </a:tc>
                <a:tc>
                  <a:txBody>
                    <a:bodyPr/>
                    <a:lstStyle/>
                    <a:p>
                      <a:pPr marL="0" lvl="0" indent="0" algn="l" rtl="0">
                        <a:spcBef>
                          <a:spcPts val="0"/>
                        </a:spcBef>
                        <a:spcAft>
                          <a:spcPts val="0"/>
                        </a:spcAft>
                        <a:buNone/>
                      </a:pPr>
                      <a:r>
                        <a:rPr lang="tr-TR" dirty="0"/>
                        <a:t>802.3ab</a:t>
                      </a:r>
                      <a:endParaRPr dirty="0"/>
                    </a:p>
                  </a:txBody>
                  <a:tcPr marL="91425" marR="91425" marT="91425" marB="91425"/>
                </a:tc>
                <a:tc>
                  <a:txBody>
                    <a:bodyPr/>
                    <a:lstStyle/>
                    <a:p>
                      <a:pPr marL="0" lvl="0" indent="0" algn="l" rtl="0">
                        <a:spcBef>
                          <a:spcPts val="0"/>
                        </a:spcBef>
                        <a:spcAft>
                          <a:spcPts val="0"/>
                        </a:spcAft>
                        <a:buNone/>
                      </a:pPr>
                      <a:r>
                        <a:rPr lang="tr-TR"/>
                        <a:t>UTP 100m</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tr-TR"/>
                        <a:t>10 Gbps</a:t>
                      </a:r>
                      <a:endParaRPr/>
                    </a:p>
                  </a:txBody>
                  <a:tcPr marL="91425" marR="91425" marT="91425" marB="91425"/>
                </a:tc>
                <a:tc>
                  <a:txBody>
                    <a:bodyPr/>
                    <a:lstStyle/>
                    <a:p>
                      <a:pPr marL="0" lvl="0" indent="0" algn="l" rtl="0">
                        <a:spcBef>
                          <a:spcPts val="0"/>
                        </a:spcBef>
                        <a:spcAft>
                          <a:spcPts val="0"/>
                        </a:spcAft>
                        <a:buNone/>
                      </a:pPr>
                      <a:r>
                        <a:rPr lang="tr-TR"/>
                        <a:t>10 Gigabit Ethernet</a:t>
                      </a:r>
                      <a:endParaRPr/>
                    </a:p>
                  </a:txBody>
                  <a:tcPr marL="91425" marR="91425" marT="91425" marB="91425"/>
                </a:tc>
                <a:tc>
                  <a:txBody>
                    <a:bodyPr/>
                    <a:lstStyle/>
                    <a:p>
                      <a:pPr marL="0" lvl="0" indent="0" algn="l" rtl="0">
                        <a:spcBef>
                          <a:spcPts val="0"/>
                        </a:spcBef>
                        <a:spcAft>
                          <a:spcPts val="0"/>
                        </a:spcAft>
                        <a:buNone/>
                      </a:pPr>
                      <a:r>
                        <a:rPr lang="tr-TR"/>
                        <a:t>10GBase-T</a:t>
                      </a:r>
                      <a:endParaRPr/>
                    </a:p>
                  </a:txBody>
                  <a:tcPr marL="91425" marR="91425" marT="91425" marB="91425"/>
                </a:tc>
                <a:tc>
                  <a:txBody>
                    <a:bodyPr/>
                    <a:lstStyle/>
                    <a:p>
                      <a:pPr marL="0" lvl="0" indent="0" algn="l" rtl="0">
                        <a:spcBef>
                          <a:spcPts val="0"/>
                        </a:spcBef>
                        <a:spcAft>
                          <a:spcPts val="0"/>
                        </a:spcAft>
                        <a:buNone/>
                      </a:pPr>
                      <a:r>
                        <a:rPr lang="tr-TR" dirty="0"/>
                        <a:t>802.3an</a:t>
                      </a:r>
                      <a:endParaRPr dirty="0"/>
                    </a:p>
                  </a:txBody>
                  <a:tcPr marL="91425" marR="91425" marT="91425" marB="91425"/>
                </a:tc>
                <a:tc>
                  <a:txBody>
                    <a:bodyPr/>
                    <a:lstStyle/>
                    <a:p>
                      <a:pPr marL="0" lvl="0" indent="0" algn="l" rtl="0">
                        <a:spcBef>
                          <a:spcPts val="0"/>
                        </a:spcBef>
                        <a:spcAft>
                          <a:spcPts val="0"/>
                        </a:spcAft>
                        <a:buNone/>
                      </a:pPr>
                      <a:r>
                        <a:rPr lang="tr-TR" dirty="0"/>
                        <a:t>UTP 100m</a:t>
                      </a: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375" name="Google Shape;375;p18"/>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Cables &amp; Connector Examples</a:t>
            </a:r>
            <a:endParaRPr sz="4000">
              <a:solidFill>
                <a:srgbClr val="741B47"/>
              </a:solidFill>
              <a:latin typeface="Raleway Medium"/>
              <a:ea typeface="Raleway Medium"/>
              <a:cs typeface="Raleway Medium"/>
              <a:sym typeface="Raleway Medium"/>
            </a:endParaRPr>
          </a:p>
        </p:txBody>
      </p:sp>
      <p:pic>
        <p:nvPicPr>
          <p:cNvPr id="376" name="Google Shape;376;p18"/>
          <p:cNvPicPr preferRelativeResize="0"/>
          <p:nvPr/>
        </p:nvPicPr>
        <p:blipFill>
          <a:blip r:embed="rId3">
            <a:alphaModFix/>
          </a:blip>
          <a:stretch>
            <a:fillRect/>
          </a:stretch>
        </p:blipFill>
        <p:spPr>
          <a:xfrm rot="5400000">
            <a:off x="380550" y="995825"/>
            <a:ext cx="1501925" cy="1501925"/>
          </a:xfrm>
          <a:prstGeom prst="rect">
            <a:avLst/>
          </a:prstGeom>
          <a:noFill/>
          <a:ln>
            <a:noFill/>
          </a:ln>
        </p:spPr>
      </p:pic>
      <p:pic>
        <p:nvPicPr>
          <p:cNvPr id="377" name="Google Shape;377;p18"/>
          <p:cNvPicPr preferRelativeResize="0"/>
          <p:nvPr/>
        </p:nvPicPr>
        <p:blipFill rotWithShape="1">
          <a:blip r:embed="rId4">
            <a:alphaModFix/>
          </a:blip>
          <a:srcRect b="30671"/>
          <a:stretch/>
        </p:blipFill>
        <p:spPr>
          <a:xfrm>
            <a:off x="431800" y="2883100"/>
            <a:ext cx="1795450" cy="1244750"/>
          </a:xfrm>
          <a:prstGeom prst="rect">
            <a:avLst/>
          </a:prstGeom>
          <a:noFill/>
          <a:ln>
            <a:noFill/>
          </a:ln>
        </p:spPr>
      </p:pic>
      <p:pic>
        <p:nvPicPr>
          <p:cNvPr id="378" name="Google Shape;378;p18"/>
          <p:cNvPicPr preferRelativeResize="0"/>
          <p:nvPr/>
        </p:nvPicPr>
        <p:blipFill>
          <a:blip r:embed="rId5">
            <a:alphaModFix/>
          </a:blip>
          <a:stretch>
            <a:fillRect/>
          </a:stretch>
        </p:blipFill>
        <p:spPr>
          <a:xfrm>
            <a:off x="4735925" y="914900"/>
            <a:ext cx="2434793" cy="1663775"/>
          </a:xfrm>
          <a:prstGeom prst="rect">
            <a:avLst/>
          </a:prstGeom>
          <a:noFill/>
          <a:ln>
            <a:noFill/>
          </a:ln>
        </p:spPr>
      </p:pic>
      <p:pic>
        <p:nvPicPr>
          <p:cNvPr id="379" name="Google Shape;379;p18"/>
          <p:cNvPicPr preferRelativeResize="0"/>
          <p:nvPr/>
        </p:nvPicPr>
        <p:blipFill>
          <a:blip r:embed="rId6">
            <a:alphaModFix/>
          </a:blip>
          <a:stretch>
            <a:fillRect/>
          </a:stretch>
        </p:blipFill>
        <p:spPr>
          <a:xfrm>
            <a:off x="4735925" y="2818075"/>
            <a:ext cx="1941725" cy="1941725"/>
          </a:xfrm>
          <a:prstGeom prst="rect">
            <a:avLst/>
          </a:prstGeom>
          <a:noFill/>
          <a:ln>
            <a:noFill/>
          </a:ln>
        </p:spPr>
      </p:pic>
      <p:sp>
        <p:nvSpPr>
          <p:cNvPr id="380" name="Google Shape;380;p18"/>
          <p:cNvSpPr txBox="1"/>
          <p:nvPr/>
        </p:nvSpPr>
        <p:spPr>
          <a:xfrm>
            <a:off x="1882475" y="1636888"/>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Unshielded Twisted Pair “Cat x”</a:t>
            </a:r>
            <a:endParaRPr sz="1100"/>
          </a:p>
        </p:txBody>
      </p:sp>
      <p:sp>
        <p:nvSpPr>
          <p:cNvPr id="381" name="Google Shape;381;p18"/>
          <p:cNvSpPr txBox="1"/>
          <p:nvPr/>
        </p:nvSpPr>
        <p:spPr>
          <a:xfrm>
            <a:off x="1882475" y="3194563"/>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RJ45 Connector</a:t>
            </a:r>
            <a:endParaRPr sz="1100"/>
          </a:p>
        </p:txBody>
      </p:sp>
      <p:sp>
        <p:nvSpPr>
          <p:cNvPr id="382" name="Google Shape;382;p18"/>
          <p:cNvSpPr txBox="1"/>
          <p:nvPr/>
        </p:nvSpPr>
        <p:spPr>
          <a:xfrm>
            <a:off x="6877650" y="1636888"/>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Fiber Optic Cable</a:t>
            </a:r>
            <a:endParaRPr sz="1100"/>
          </a:p>
        </p:txBody>
      </p:sp>
      <p:sp>
        <p:nvSpPr>
          <p:cNvPr id="383" name="Google Shape;383;p18"/>
          <p:cNvSpPr txBox="1"/>
          <p:nvPr/>
        </p:nvSpPr>
        <p:spPr>
          <a:xfrm>
            <a:off x="6677650" y="3549096"/>
            <a:ext cx="20358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SC Connector</a:t>
            </a:r>
            <a:endParaRPr sz="1100"/>
          </a:p>
        </p:txBody>
      </p:sp>
      <p:sp>
        <p:nvSpPr>
          <p:cNvPr id="384" name="Google Shape;384;p18"/>
          <p:cNvSpPr txBox="1"/>
          <p:nvPr/>
        </p:nvSpPr>
        <p:spPr>
          <a:xfrm>
            <a:off x="5793050" y="4432263"/>
            <a:ext cx="2035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100" b="1"/>
              <a:t>SFP Connector</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450" name="Google Shape;450;p30"/>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451" name="Google Shape;451;p30"/>
          <p:cNvSpPr txBox="1"/>
          <p:nvPr/>
        </p:nvSpPr>
        <p:spPr>
          <a:xfrm>
            <a:off x="152550" y="662975"/>
            <a:ext cx="88668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latin typeface="Raleway"/>
                <a:ea typeface="Raleway"/>
                <a:cs typeface="Raleway"/>
                <a:sym typeface="Raleway"/>
              </a:rPr>
              <a:t>Broadband/Baseband</a:t>
            </a:r>
            <a:endParaRPr sz="2400" b="1">
              <a:latin typeface="Raleway"/>
              <a:ea typeface="Raleway"/>
              <a:cs typeface="Raleway"/>
              <a:sym typeface="Raleway"/>
            </a:endParaRPr>
          </a:p>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Baseband		</a:t>
            </a:r>
            <a:endParaRPr sz="2400">
              <a:latin typeface="Raleway"/>
              <a:ea typeface="Raleway"/>
              <a:cs typeface="Raleway"/>
              <a:sym typeface="Raleway"/>
            </a:endParaRPr>
          </a:p>
          <a:p>
            <a:pPr marL="457200" lvl="0" indent="0" algn="l" rtl="0">
              <a:spcBef>
                <a:spcPts val="0"/>
              </a:spcBef>
              <a:spcAft>
                <a:spcPts val="0"/>
              </a:spcAft>
              <a:buNone/>
            </a:pPr>
            <a:r>
              <a:rPr lang="tr-TR" sz="2000">
                <a:latin typeface="Raleway"/>
                <a:ea typeface="Raleway"/>
                <a:cs typeface="Raleway"/>
                <a:sym typeface="Raleway"/>
              </a:rPr>
              <a:t>- Uses digital signals and single</a:t>
            </a:r>
            <a:endParaRPr sz="2000">
              <a:latin typeface="Raleway"/>
              <a:ea typeface="Raleway"/>
              <a:cs typeface="Raleway"/>
              <a:sym typeface="Raleway"/>
            </a:endParaRPr>
          </a:p>
          <a:p>
            <a:pPr marL="457200" lvl="0" indent="0" algn="l" rtl="0">
              <a:spcBef>
                <a:spcPts val="0"/>
              </a:spcBef>
              <a:spcAft>
                <a:spcPts val="0"/>
              </a:spcAft>
              <a:buNone/>
            </a:pPr>
            <a:r>
              <a:rPr lang="tr-TR" sz="2000">
                <a:latin typeface="Raleway"/>
                <a:ea typeface="Raleway"/>
                <a:cs typeface="Raleway"/>
                <a:sym typeface="Raleway"/>
              </a:rPr>
              <a:t>   channel</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Communication is bidirectional</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Short distance</a:t>
            </a:r>
            <a:endParaRPr sz="20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sp>
        <p:nvSpPr>
          <p:cNvPr id="452" name="Google Shape;452;p30"/>
          <p:cNvSpPr txBox="1"/>
          <p:nvPr/>
        </p:nvSpPr>
        <p:spPr>
          <a:xfrm>
            <a:off x="85450" y="2800425"/>
            <a:ext cx="5182200" cy="1938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Raleway"/>
              <a:buChar char="●"/>
            </a:pPr>
            <a:r>
              <a:rPr lang="tr-TR" sz="2400">
                <a:latin typeface="Raleway"/>
                <a:ea typeface="Raleway"/>
                <a:cs typeface="Raleway"/>
                <a:sym typeface="Raleway"/>
              </a:rPr>
              <a:t>Broadband</a:t>
            </a:r>
            <a:endParaRPr sz="2400">
              <a:latin typeface="Raleway"/>
              <a:ea typeface="Raleway"/>
              <a:cs typeface="Raleway"/>
              <a:sym typeface="Raleway"/>
            </a:endParaRPr>
          </a:p>
          <a:p>
            <a:pPr marL="457200" lvl="0" indent="0" algn="l" rtl="0">
              <a:spcBef>
                <a:spcPts val="0"/>
              </a:spcBef>
              <a:spcAft>
                <a:spcPts val="0"/>
              </a:spcAft>
              <a:buNone/>
            </a:pPr>
            <a:r>
              <a:rPr lang="tr-TR" sz="2000">
                <a:latin typeface="Raleway"/>
                <a:ea typeface="Raleway"/>
                <a:cs typeface="Raleway"/>
                <a:sym typeface="Raleway"/>
              </a:rPr>
              <a:t>- Uses analog signals</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Multiple transmissions are possible</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Communication is unidirectional</a:t>
            </a:r>
            <a:endParaRPr sz="2000">
              <a:latin typeface="Raleway"/>
              <a:ea typeface="Raleway"/>
              <a:cs typeface="Raleway"/>
              <a:sym typeface="Raleway"/>
            </a:endParaRPr>
          </a:p>
          <a:p>
            <a:pPr marL="0" lvl="0" indent="457200" algn="l" rtl="0">
              <a:spcBef>
                <a:spcPts val="0"/>
              </a:spcBef>
              <a:spcAft>
                <a:spcPts val="0"/>
              </a:spcAft>
              <a:buNone/>
            </a:pPr>
            <a:r>
              <a:rPr lang="tr-TR" sz="2000">
                <a:latin typeface="Raleway"/>
                <a:ea typeface="Raleway"/>
                <a:cs typeface="Raleway"/>
                <a:sym typeface="Raleway"/>
              </a:rPr>
              <a:t>- Long distance</a:t>
            </a:r>
            <a:endParaRPr sz="20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a:p>
            <a:pPr marL="0" lvl="0" indent="0" algn="l" rtl="0">
              <a:spcBef>
                <a:spcPts val="0"/>
              </a:spcBef>
              <a:spcAft>
                <a:spcPts val="0"/>
              </a:spcAft>
              <a:buNone/>
            </a:pPr>
            <a:endParaRPr sz="2400">
              <a:latin typeface="Raleway"/>
              <a:ea typeface="Raleway"/>
              <a:cs typeface="Raleway"/>
              <a:sym typeface="Raleway"/>
            </a:endParaRPr>
          </a:p>
        </p:txBody>
      </p:sp>
      <p:pic>
        <p:nvPicPr>
          <p:cNvPr id="453" name="Google Shape;453;p30" descr="Transmission Basics in Networking: Types &amp; Definition | Study.com"/>
          <p:cNvPicPr preferRelativeResize="0"/>
          <p:nvPr/>
        </p:nvPicPr>
        <p:blipFill>
          <a:blip r:embed="rId3">
            <a:alphaModFix/>
          </a:blip>
          <a:stretch>
            <a:fillRect/>
          </a:stretch>
        </p:blipFill>
        <p:spPr>
          <a:xfrm>
            <a:off x="5267600" y="1470450"/>
            <a:ext cx="3333750" cy="3057525"/>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2135</TotalTime>
  <Words>8406</Words>
  <Application>Microsoft Office PowerPoint</Application>
  <PresentationFormat>Ekran Gösterisi (16:9)</PresentationFormat>
  <Paragraphs>710</Paragraphs>
  <Slides>52</Slides>
  <Notes>52</Notes>
  <HiddenSlides>0</HiddenSlides>
  <MMClips>0</MMClips>
  <ScaleCrop>false</ScaleCrop>
  <HeadingPairs>
    <vt:vector size="6" baseType="variant">
      <vt:variant>
        <vt:lpstr>Kullanılan Yazı Tipleri</vt:lpstr>
      </vt:variant>
      <vt:variant>
        <vt:i4>10</vt:i4>
      </vt:variant>
      <vt:variant>
        <vt:lpstr>Tema</vt:lpstr>
      </vt:variant>
      <vt:variant>
        <vt:i4>2</vt:i4>
      </vt:variant>
      <vt:variant>
        <vt:lpstr>Slayt Başlıkları</vt:lpstr>
      </vt:variant>
      <vt:variant>
        <vt:i4>52</vt:i4>
      </vt:variant>
    </vt:vector>
  </HeadingPairs>
  <TitlesOfParts>
    <vt:vector size="64" baseType="lpstr">
      <vt:lpstr>Raleway</vt:lpstr>
      <vt:lpstr>Barlow Light</vt:lpstr>
      <vt:lpstr>Arial</vt:lpstr>
      <vt:lpstr>Barlow</vt:lpstr>
      <vt:lpstr>Times New Roman</vt:lpstr>
      <vt:lpstr>Proxima Nova Semibold</vt:lpstr>
      <vt:lpstr>Raleway SemiBold</vt:lpstr>
      <vt:lpstr>Calibri</vt:lpstr>
      <vt:lpstr>Raleway Medium</vt:lpstr>
      <vt:lpstr>Proxima Nova</vt:lpstr>
      <vt:lpstr>Gaoler template</vt:lpstr>
      <vt:lpstr>Simple Light</vt:lpstr>
      <vt:lpstr>NETWORK    The Ethernet Specifications</vt:lpstr>
      <vt:lpstr>Table of Contents</vt:lpstr>
      <vt:lpstr>Ethernet Basics</vt:lpstr>
      <vt:lpstr>Ethernet Basics</vt:lpstr>
      <vt:lpstr>What Ethernet Defines</vt:lpstr>
      <vt:lpstr>Ethernet at the Physical Layer</vt:lpstr>
      <vt:lpstr>Ethernet Basics</vt:lpstr>
      <vt:lpstr>Cables &amp; Connector Examples</vt:lpstr>
      <vt:lpstr>Ethernet Basics</vt:lpstr>
      <vt:lpstr>Ethernet Basics</vt:lpstr>
      <vt:lpstr>Ethernet - Layer 1 meet Layer 2</vt:lpstr>
      <vt:lpstr>Ethernet at the Data Link Layer</vt:lpstr>
      <vt:lpstr>MAC Addresses</vt:lpstr>
      <vt:lpstr>Ethernet at the Data Link Layer</vt:lpstr>
      <vt:lpstr>PowerPoint Sunusu</vt:lpstr>
      <vt:lpstr>PowerPoint Sunusu</vt:lpstr>
      <vt:lpstr>PowerPoint Sunusu</vt:lpstr>
      <vt:lpstr>PowerPoint Sunusu</vt:lpstr>
      <vt:lpstr>PowerPoint Sunusu</vt:lpstr>
      <vt:lpstr>Binary to Decimal and Hexadecimal Conversion    What is the binary value of 27h?  </vt:lpstr>
      <vt:lpstr>Binary to Decimal and Hexadecimal Conversion    What is the binary value of 0xF9?  </vt:lpstr>
      <vt:lpstr>PowerPoint Sunusu</vt:lpstr>
      <vt:lpstr>PowerPoint Sunusu</vt:lpstr>
      <vt:lpstr>PowerPoint Sunusu</vt:lpstr>
      <vt:lpstr>PowerPoint Sunusu</vt:lpstr>
      <vt:lpstr>Ethernet at the Data Link Layer</vt:lpstr>
      <vt:lpstr>CSMA/CD</vt:lpstr>
      <vt:lpstr>Ethernet Basics</vt:lpstr>
      <vt:lpstr>Ethernet Basics</vt:lpstr>
      <vt:lpstr>Ethernet at the Data Link Layer</vt:lpstr>
      <vt:lpstr>PowerPoint Sunusu</vt:lpstr>
      <vt:lpstr>THANKS!</vt:lpstr>
      <vt:lpstr>Networking Devices</vt:lpstr>
      <vt:lpstr>Table of Contents</vt:lpstr>
      <vt:lpstr>Common Network Connectivity Devices</vt:lpstr>
      <vt:lpstr>Common Network Connectivity Devices</vt:lpstr>
      <vt:lpstr>Common Network Connectivity Devices</vt:lpstr>
      <vt:lpstr>Common Network Connectivity Devices</vt:lpstr>
      <vt:lpstr>Common Network Connectivity Devices</vt:lpstr>
      <vt:lpstr>Common Network Connectivity Devices</vt:lpstr>
      <vt:lpstr>Common Network Connectivity Devices</vt:lpstr>
      <vt:lpstr>Common Network Connectivity Devices</vt:lpstr>
      <vt:lpstr>Other Specialized Devices</vt:lpstr>
      <vt:lpstr>Other Specialized Devices</vt:lpstr>
      <vt:lpstr>Other Specialized Devices</vt:lpstr>
      <vt:lpstr>Other Specialized Devices</vt:lpstr>
      <vt:lpstr>Other Specialized Devices</vt:lpstr>
      <vt:lpstr>Other Specialized Devices</vt:lpstr>
      <vt:lpstr>Other Specialized Devices</vt:lpstr>
      <vt:lpstr>Other Specialized Devices</vt:lpstr>
      <vt:lpstr>Other Specialized Devices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Ethernet Specifications</dc:title>
  <dc:creator>sinan</dc:creator>
  <cp:lastModifiedBy>Şule Akın</cp:lastModifiedBy>
  <cp:revision>22</cp:revision>
  <dcterms:modified xsi:type="dcterms:W3CDTF">2024-02-14T08:48:38Z</dcterms:modified>
</cp:coreProperties>
</file>